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40.xml" ContentType="application/vnd.openxmlformats-officedocument.presentationml.tags+xml"/>
  <Override PartName="/ppt/notesSlides/notesSlide51.xml" ContentType="application/vnd.openxmlformats-officedocument.presentationml.notesSlide+xml"/>
  <Override PartName="/ppt/tags/tag41.xml" ContentType="application/vnd.openxmlformats-officedocument.presentationml.tags+xml"/>
  <Override PartName="/ppt/notesSlides/notesSlide52.xml" ContentType="application/vnd.openxmlformats-officedocument.presentationml.notesSlide+xml"/>
  <Override PartName="/ppt/tags/tag42.xml" ContentType="application/vnd.openxmlformats-officedocument.presentationml.tags+xml"/>
  <Override PartName="/ppt/notesSlides/notesSlide53.xml" ContentType="application/vnd.openxmlformats-officedocument.presentationml.notesSlide+xml"/>
  <Override PartName="/ppt/tags/tag43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8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330" r:id="rId2"/>
    <p:sldId id="257" r:id="rId3"/>
    <p:sldId id="432" r:id="rId4"/>
    <p:sldId id="433" r:id="rId5"/>
    <p:sldId id="395" r:id="rId6"/>
    <p:sldId id="434" r:id="rId7"/>
    <p:sldId id="691" r:id="rId8"/>
    <p:sldId id="682" r:id="rId9"/>
    <p:sldId id="684" r:id="rId10"/>
    <p:sldId id="685" r:id="rId11"/>
    <p:sldId id="687" r:id="rId12"/>
    <p:sldId id="431" r:id="rId13"/>
    <p:sldId id="689" r:id="rId14"/>
    <p:sldId id="692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549" r:id="rId48"/>
    <p:sldId id="468" r:id="rId49"/>
    <p:sldId id="469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693" r:id="rId70"/>
    <p:sldId id="495" r:id="rId71"/>
    <p:sldId id="496" r:id="rId72"/>
    <p:sldId id="497" r:id="rId73"/>
    <p:sldId id="498" r:id="rId74"/>
    <p:sldId id="499" r:id="rId75"/>
    <p:sldId id="500" r:id="rId76"/>
    <p:sldId id="552" r:id="rId77"/>
    <p:sldId id="502" r:id="rId78"/>
    <p:sldId id="503" r:id="rId79"/>
    <p:sldId id="504" r:id="rId80"/>
    <p:sldId id="695" r:id="rId81"/>
    <p:sldId id="505" r:id="rId82"/>
    <p:sldId id="506" r:id="rId83"/>
    <p:sldId id="507" r:id="rId84"/>
    <p:sldId id="508" r:id="rId85"/>
    <p:sldId id="509" r:id="rId86"/>
    <p:sldId id="510" r:id="rId87"/>
    <p:sldId id="511" r:id="rId88"/>
    <p:sldId id="512" r:id="rId89"/>
    <p:sldId id="513" r:id="rId90"/>
    <p:sldId id="514" r:id="rId91"/>
    <p:sldId id="515" r:id="rId92"/>
    <p:sldId id="516" r:id="rId93"/>
    <p:sldId id="517" r:id="rId94"/>
    <p:sldId id="518" r:id="rId95"/>
    <p:sldId id="519" r:id="rId96"/>
    <p:sldId id="520" r:id="rId97"/>
    <p:sldId id="521" r:id="rId98"/>
    <p:sldId id="522" r:id="rId99"/>
    <p:sldId id="702" r:id="rId100"/>
    <p:sldId id="524" r:id="rId101"/>
    <p:sldId id="525" r:id="rId102"/>
    <p:sldId id="526" r:id="rId103"/>
    <p:sldId id="527" r:id="rId104"/>
    <p:sldId id="528" r:id="rId105"/>
    <p:sldId id="529" r:id="rId106"/>
    <p:sldId id="530" r:id="rId107"/>
    <p:sldId id="531" r:id="rId108"/>
    <p:sldId id="532" r:id="rId109"/>
    <p:sldId id="533" r:id="rId110"/>
    <p:sldId id="534" r:id="rId111"/>
    <p:sldId id="535" r:id="rId112"/>
    <p:sldId id="536" r:id="rId113"/>
    <p:sldId id="537" r:id="rId114"/>
    <p:sldId id="538" r:id="rId115"/>
    <p:sldId id="539" r:id="rId116"/>
    <p:sldId id="705" r:id="rId117"/>
    <p:sldId id="709" r:id="rId118"/>
    <p:sldId id="706" r:id="rId119"/>
    <p:sldId id="540" r:id="rId120"/>
    <p:sldId id="541" r:id="rId121"/>
    <p:sldId id="703" r:id="rId122"/>
    <p:sldId id="704" r:id="rId123"/>
    <p:sldId id="710" r:id="rId124"/>
    <p:sldId id="712" r:id="rId125"/>
    <p:sldId id="713" r:id="rId126"/>
    <p:sldId id="715" r:id="rId127"/>
    <p:sldId id="716" r:id="rId128"/>
    <p:sldId id="717" r:id="rId129"/>
    <p:sldId id="714" r:id="rId130"/>
    <p:sldId id="711" r:id="rId131"/>
    <p:sldId id="718" r:id="rId132"/>
    <p:sldId id="719" r:id="rId133"/>
    <p:sldId id="720" r:id="rId134"/>
    <p:sldId id="721" r:id="rId135"/>
    <p:sldId id="723" r:id="rId136"/>
    <p:sldId id="724" r:id="rId137"/>
    <p:sldId id="725" r:id="rId138"/>
    <p:sldId id="726" r:id="rId139"/>
    <p:sldId id="727" r:id="rId140"/>
    <p:sldId id="728" r:id="rId141"/>
    <p:sldId id="729" r:id="rId142"/>
    <p:sldId id="730" r:id="rId143"/>
    <p:sldId id="731" r:id="rId144"/>
    <p:sldId id="415" r:id="rId145"/>
    <p:sldId id="316" r:id="rId146"/>
    <p:sldId id="324" r:id="rId1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9"/>
    <p:restoredTop sz="86044"/>
  </p:normalViewPr>
  <p:slideViewPr>
    <p:cSldViewPr>
      <p:cViewPr varScale="1">
        <p:scale>
          <a:sx n="130" d="100"/>
          <a:sy n="130" d="100"/>
        </p:scale>
        <p:origin x="1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014D6F-FB5E-4DCE-87EE-D49DD843E8C0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629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242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693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625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052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9084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980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807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4804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45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8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557D8E-1280-46E9-95E4-C90B8B6135E1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2915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8C8E5-4150-4119-8003-4AF158F986DD}" type="slidenum">
              <a:rPr lang="en-US" smtClean="0">
                <a:latin typeface="Arial" pitchFamily="34" charset="0"/>
              </a:rPr>
              <a:pPr/>
              <a:t>115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2348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117</a:t>
            </a:fld>
            <a:endParaRPr lang="en-US" sz="1200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649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757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7608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523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90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像素灰度值分布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像素噪声分布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81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445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42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E888E33-D95B-4794-8CD7-8C0D9203B465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21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99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80EDAFB-E084-4DAD-8B95-C0779E598F19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22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latin typeface="Arial" pitchFamily="34" charset="0"/>
              </a:rPr>
              <a:t>噪声越大，局部区域波动越严重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统计平均，多次测量值求平均，实际中没有多幅图像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B899EF-0456-45F6-9C3B-5D56EDBDF1B5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80F174E-9422-4987-82F7-2E47090A4709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24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使用</a:t>
            </a:r>
            <a:r>
              <a:rPr lang="zh-CN" altLang="ru-RU" dirty="0">
                <a:latin typeface="Arial" pitchFamily="34" charset="0"/>
              </a:rPr>
              <a:t>空域</a:t>
            </a:r>
            <a:r>
              <a:rPr lang="zh-CN" altLang="en-US" dirty="0">
                <a:latin typeface="Arial" pitchFamily="34" charset="0"/>
              </a:rPr>
              <a:t>平均替代统计平均</a:t>
            </a:r>
            <a:endParaRPr lang="ru-RU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07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EEF97FF-8810-4BF6-9349-B2743B8CC9B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25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前提：窗口区域独立同分布，均值为最优估计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现象：</a:t>
            </a:r>
            <a:r>
              <a:rPr lang="zh-CN" altLang="ru-RU" dirty="0">
                <a:latin typeface="Arial" pitchFamily="34" charset="0"/>
              </a:rPr>
              <a:t>噪声点</a:t>
            </a:r>
            <a:r>
              <a:rPr lang="zh-CN" altLang="en-US" dirty="0">
                <a:latin typeface="Arial" pitchFamily="34" charset="0"/>
              </a:rPr>
              <a:t>被平滑</a:t>
            </a:r>
            <a:endParaRPr lang="ru-RU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6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757EFA0-F24A-405F-AD00-7221204F7F2F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26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窗口区域像素独立同分布难以成立，越靠近像素中心越相关，因此需要增加权重</a:t>
            </a:r>
            <a:endParaRPr lang="ru-RU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7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F782F5-7CC1-4CDB-A8E7-DF7321F629EB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27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82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7B934C-315C-404F-AF03-5BF69706FA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28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17712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F00F7D9-8275-4553-9CA8-68FA933D7C9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29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129678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FA12E52-3B1D-4680-820C-4EB06AC8DE2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30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137436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570F08C-A929-4DA1-8F1F-7A75B45B0A8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31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97930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B3902A7-A6B3-4A3C-BDC7-56D9F250E58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32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250229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A4BF03-0F59-41BC-96CC-716FD5C0304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33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234328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滤波过程使用相关运算表示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2C01B8-FC74-4079-8CB0-80262796AAC2}" type="slidenum">
              <a:rPr lang="en-US" smtClean="0">
                <a:latin typeface="Arial" pitchFamily="34" charset="0"/>
              </a:rPr>
              <a:pPr/>
              <a:t>34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4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33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37CE41-D0F7-4C3E-A06F-F041DB9785D5}" type="slidenum">
              <a:rPr lang="en-US" smtClean="0">
                <a:latin typeface="Arial" pitchFamily="34" charset="0"/>
              </a:rPr>
              <a:pPr/>
              <a:t>35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64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6AAA-A85F-464F-A94C-B4112C418EC8}" type="slidenum">
              <a:rPr lang="en-US" smtClean="0">
                <a:latin typeface="Arial" pitchFamily="34" charset="0"/>
              </a:rPr>
              <a:pPr/>
              <a:t>36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42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71DDA0A-3794-48A2-AA9B-D22735E3CEE2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37</a:t>
            </a:fld>
            <a:endParaRPr lang="en-US" sz="12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10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EC767-435B-4FAA-B870-FC198DBF51CB}" type="slidenum">
              <a:rPr lang="en-US" smtClean="0">
                <a:latin typeface="Arial" pitchFamily="34" charset="0"/>
              </a:rPr>
              <a:pPr/>
              <a:t>38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21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C1E9AC7-7DF4-4BA9-9ECD-8159137C2EBF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39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49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40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dirty="0">
                <a:latin typeface="Arial" pitchFamily="34" charset="0"/>
              </a:rPr>
              <a:t>支撑集：数值非</a:t>
            </a:r>
            <a:r>
              <a:rPr lang="en-US" altLang="zh-CN" dirty="0">
                <a:latin typeface="Arial" pitchFamily="34" charset="0"/>
              </a:rPr>
              <a:t>0</a:t>
            </a:r>
            <a:r>
              <a:rPr lang="zh-CN" altLang="en-US" dirty="0">
                <a:latin typeface="Arial" pitchFamily="34" charset="0"/>
              </a:rPr>
              <a:t>的定义域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877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41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6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In matlab, conv2 does convolution, filter2 does correlation.  Imfilter does either if specified, correlation by default (‘conv’, ‘corr’ option)</a:t>
            </a:r>
          </a:p>
          <a:p>
            <a:endParaRPr lang="en-US">
              <a:latin typeface="Arial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9C0D41-885E-4090-98C6-B0804D430ADC}" type="slidenum">
              <a:rPr lang="en-US" smtClean="0">
                <a:latin typeface="Arial" pitchFamily="34" charset="0"/>
              </a:rPr>
              <a:pPr/>
              <a:t>42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0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D859CD7-21F8-45C5-887C-6C72DB4B6195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43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dirty="0">
                <a:latin typeface="Arial" pitchFamily="34" charset="0"/>
              </a:rPr>
              <a:t>注意两个方向</a:t>
            </a:r>
            <a:r>
              <a:rPr lang="en-US" altLang="zh-CN" dirty="0">
                <a:latin typeface="Arial" pitchFamily="34" charset="0"/>
              </a:rPr>
              <a:t>sigma</a:t>
            </a:r>
            <a:r>
              <a:rPr lang="zh-CN" altLang="en-US" dirty="0">
                <a:latin typeface="Arial" pitchFamily="34" charset="0"/>
              </a:rPr>
              <a:t>不一样，垂直方向为窗口大小，水平方向为噪声级别，两个高斯，一个是噪声是高斯分布噪声，另一个是核权重形状分布为高斯分布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1124DF-49DD-41D8-8BF7-3EEBAC1C5B6D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44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9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913A7E-5702-48FD-B270-583A57BE393F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20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232E209-CDD7-4D98-B7D1-4712DE66494F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45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625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2E125B9-AE4A-462A-BEA9-032536C23835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46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24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47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626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CA17C-70F2-4603-948F-FF49BAC8A6FD}" type="slidenum">
              <a:rPr lang="en-US" smtClean="0">
                <a:latin typeface="Arial" pitchFamily="34" charset="0"/>
              </a:rPr>
              <a:pPr/>
              <a:t>48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0521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Arial" pitchFamily="34" charset="0"/>
              </a:rPr>
              <a:t>相关：滑动窗口，加权求和</a:t>
            </a:r>
            <a:endParaRPr lang="en-US" altLang="zh-CN" dirty="0">
              <a:latin typeface="Arial" pitchFamily="34" charset="0"/>
            </a:endParaRPr>
          </a:p>
          <a:p>
            <a:r>
              <a:rPr lang="zh-CN" altLang="en-US" dirty="0">
                <a:latin typeface="Arial" pitchFamily="34" charset="0"/>
              </a:rPr>
              <a:t>卷积：翻转后相关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95B86-F1D8-4A05-8ADE-F0149D50252B}" type="slidenum">
              <a:rPr lang="en-US" smtClean="0">
                <a:latin typeface="Arial" pitchFamily="34" charset="0"/>
              </a:rPr>
              <a:pPr/>
              <a:t>49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40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41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F25387-692E-4666-8C81-A1E5E8A77516}" type="slidenum">
              <a:rPr lang="en-US" smtClean="0">
                <a:latin typeface="Arial" pitchFamily="34" charset="0"/>
              </a:rPr>
              <a:pPr/>
              <a:t>51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74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822A40-FEB8-42F7-A169-8A87D6A0667B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52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83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BA18250-4E88-4982-8456-60D1265A6A08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53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48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8665FC5-4296-449E-95C1-239912457C75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54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6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39D744-9E45-4066-81EA-B5EE46D05FD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0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357CBF2-AFEC-4C94-AEEA-A4B93640F76C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55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This is if we assume filter already flipped – will shift right if we flip the fitler first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18362735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3F8B915-8E6F-41F6-BF17-53B70E73CDDC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56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43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B1CE10-7F18-4CC2-9AE9-4935E0A4B6F8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57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5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E3A1EE6-2C98-4F16-BE92-20C3120C960B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58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8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57BCF25-0B8B-4438-8989-FB4CC328BB19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59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784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10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DE49D-63F9-47A7-9F71-35187AB892C5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61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13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1D25F-A7DB-4C18-9E19-03EFDA3BA889}" type="slidenum">
              <a:rPr lang="en-US" smtClean="0">
                <a:latin typeface="Arial" pitchFamily="34" charset="0"/>
              </a:rPr>
              <a:pPr/>
              <a:t>62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294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05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7E707-F27B-4BF8-BBE0-FF18D093C134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053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EB411B0-A78C-4E10-BEF5-BBE26634D50E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65</a:t>
            </a:fld>
            <a:endParaRPr lang="en-US" sz="12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05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1059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9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021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36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5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05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80000"/>
              </a:lnSpc>
              <a:defRPr/>
            </a:pPr>
            <a:endParaRPr lang="en-US" sz="1900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DC88C-B9CD-4762-82D7-B224F6D6BCE3}" type="slidenum">
              <a:rPr lang="en-US" smtClean="0">
                <a:latin typeface="Arial" pitchFamily="34" charset="0"/>
              </a:rPr>
              <a:pPr/>
              <a:t>70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05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582063-4F35-409C-94DD-41B4D3EAF139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71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73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72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384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CF7B8A-6B08-478B-98D3-37BEAA9C310C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73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29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86748A-53B7-40C1-A801-6CB9FF0B8A08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74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8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232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73FCC-15C8-4946-B2B5-4872FDAC1DD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75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302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73FCC-15C8-4946-B2B5-4872FDAC1DDB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96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5D190D-597E-4546-8EDD-C61E6978EC39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77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8980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F7E7CD-12D6-4BC6-8B00-226F0BB3F85A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78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0262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2777A-900E-4AD7-AD42-49E8A8D7FDEE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79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457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27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5FC1D-D444-4495-A548-23378B2B8F7B}" type="slidenum">
              <a:rPr lang="en-US" smtClean="0">
                <a:latin typeface="Arial" pitchFamily="34" charset="0"/>
              </a:rPr>
              <a:pPr/>
              <a:t>81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7690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0141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325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0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96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1305C-32AD-4CD9-990C-BAE7F236DAA1}" type="slidenum">
              <a:rPr lang="en-US" smtClean="0">
                <a:latin typeface="Arial" pitchFamily="34" charset="0"/>
              </a:rPr>
              <a:pPr/>
              <a:t>85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192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86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CB77C87-2C3E-46F5-B3F9-974A423D99FD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87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440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85372" lvl="1" indent="-302066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1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133124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/>
            <a:fld id="{25426A04-C3D0-45A8-A357-9EBC0982D5A8}" type="slidenum">
              <a:rPr lang="en-US" sz="1300"/>
              <a:pPr algn="r"/>
              <a:t>89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736976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316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6236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105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6883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90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484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391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/>
            <a:fld id="{E49C6101-8381-4A27-9814-35E65F47BF41}" type="slidenum">
              <a:rPr lang="en-US" sz="1300"/>
              <a:pPr algn="r"/>
              <a:t>96</a:t>
            </a:fld>
            <a:endParaRPr lang="en-US" sz="1300" dirty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4820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588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755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11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164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F195CA-5B1C-4915-9BE1-3863991E1403}" type="slidenum">
              <a:rPr lang="en-US" smtClean="0">
                <a:latin typeface="Arial" pitchFamily="34" charset="0"/>
              </a:rPr>
              <a:pPr/>
              <a:t>101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981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73D4A-6C2E-46DA-9170-3E2862F26B4D}" type="slidenum">
              <a:rPr lang="en-US" smtClean="0">
                <a:latin typeface="Arial" pitchFamily="34" charset="0"/>
              </a:rPr>
              <a:pPr/>
              <a:t>102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5673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429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FB3DB-DC43-4A80-9764-26FDA7F85694}" type="slidenum">
              <a:rPr lang="en-US" smtClean="0">
                <a:latin typeface="Arial" pitchFamily="34" charset="0"/>
              </a:rPr>
              <a:pPr/>
              <a:t>104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9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715EE-A62E-4D22-8F40-F564E91258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13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A247-5E83-4477-86C5-BD76B2F0E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3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179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Relationship Id="rId9" Type="http://schemas.openxmlformats.org/officeDocument/2006/relationships/image" Target="../media/image186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40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3" Type="http://schemas.openxmlformats.org/officeDocument/2006/relationships/image" Target="../media/image202.jpeg"/><Relationship Id="rId7" Type="http://schemas.openxmlformats.org/officeDocument/2006/relationships/image" Target="../media/image20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image" Target="../media/image204.jpeg"/><Relationship Id="rId4" Type="http://schemas.openxmlformats.org/officeDocument/2006/relationships/image" Target="../media/image2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3" Type="http://schemas.openxmlformats.org/officeDocument/2006/relationships/image" Target="../media/image208.jpe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jpeg"/><Relationship Id="rId4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gi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5.jpeg"/><Relationship Id="rId4" Type="http://schemas.openxmlformats.org/officeDocument/2006/relationships/image" Target="../media/image28.jpeg"/><Relationship Id="rId9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13" Type="http://schemas.openxmlformats.org/officeDocument/2006/relationships/image" Target="../media/image55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54.png"/><Relationship Id="rId5" Type="http://schemas.openxmlformats.org/officeDocument/2006/relationships/tags" Target="../tags/tag23.xml"/><Relationship Id="rId10" Type="http://schemas.openxmlformats.org/officeDocument/2006/relationships/image" Target="../media/image49.png"/><Relationship Id="rId4" Type="http://schemas.openxmlformats.org/officeDocument/2006/relationships/tags" Target="../tags/tag22.xml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1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59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8.xml"/><Relationship Id="rId10" Type="http://schemas.openxmlformats.org/officeDocument/2006/relationships/image" Target="../media/image55.png"/><Relationship Id="rId4" Type="http://schemas.openxmlformats.org/officeDocument/2006/relationships/tags" Target="../tags/tag27.xml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5" Type="http://schemas.openxmlformats.org/officeDocument/2006/relationships/image" Target="../media/image8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Relationship Id="rId14" Type="http://schemas.openxmlformats.org/officeDocument/2006/relationships/image" Target="../media/image8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1.xml"/><Relationship Id="rId7" Type="http://schemas.openxmlformats.org/officeDocument/2006/relationships/image" Target="../media/image4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tags" Target="../tags/tag32.xml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37.xml"/><Relationship Id="rId7" Type="http://schemas.openxmlformats.org/officeDocument/2006/relationships/image" Target="../media/image88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tags" Target="../tags/tag38.xml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54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99.png"/><Relationship Id="rId5" Type="http://schemas.openxmlformats.org/officeDocument/2006/relationships/image" Target="../media/image54.png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wmf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6.wmf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4.wmf"/><Relationship Id="rId5" Type="http://schemas.openxmlformats.org/officeDocument/2006/relationships/image" Target="../media/image123.png"/><Relationship Id="rId4" Type="http://schemas.openxmlformats.org/officeDocument/2006/relationships/oleObject" Target="../embeddings/oleObject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5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notesSlide" Target="../notesSlides/notesSlide82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42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14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140.png"/><Relationship Id="rId5" Type="http://schemas.openxmlformats.org/officeDocument/2006/relationships/tags" Target="../tags/tag48.xml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tags" Target="../tags/tag47.xml"/><Relationship Id="rId9" Type="http://schemas.openxmlformats.org/officeDocument/2006/relationships/notesSlide" Target="../notesSlides/notesSlide84.xml"/><Relationship Id="rId14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52.xml"/><Relationship Id="rId7" Type="http://schemas.openxmlformats.org/officeDocument/2006/relationships/image" Target="../media/image145.png"/><Relationship Id="rId2" Type="http://schemas.openxmlformats.org/officeDocument/2006/relationships/tags" Target="../tags/tag5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8.png"/><Relationship Id="rId5" Type="http://schemas.openxmlformats.org/officeDocument/2006/relationships/notesSlide" Target="../notesSlides/notesSlide85.xml"/><Relationship Id="rId10" Type="http://schemas.openxmlformats.org/officeDocument/2006/relationships/image" Target="../media/image14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6.xml"/><Relationship Id="rId13" Type="http://schemas.openxmlformats.org/officeDocument/2006/relationships/image" Target="../media/image152.pn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51.png"/><Relationship Id="rId2" Type="http://schemas.openxmlformats.org/officeDocument/2006/relationships/tags" Target="../tags/tag53.xml"/><Relationship Id="rId1" Type="http://schemas.openxmlformats.org/officeDocument/2006/relationships/vmlDrawing" Target="../drawings/vmlDrawing8.vml"/><Relationship Id="rId6" Type="http://schemas.openxmlformats.org/officeDocument/2006/relationships/tags" Target="../tags/tag57.xml"/><Relationship Id="rId11" Type="http://schemas.openxmlformats.org/officeDocument/2006/relationships/image" Target="../media/image150.png"/><Relationship Id="rId5" Type="http://schemas.openxmlformats.org/officeDocument/2006/relationships/tags" Target="../tags/tag56.xml"/><Relationship Id="rId10" Type="http://schemas.openxmlformats.org/officeDocument/2006/relationships/image" Target="../media/image149.png"/><Relationship Id="rId4" Type="http://schemas.openxmlformats.org/officeDocument/2006/relationships/tags" Target="../tags/tag55.xml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5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57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87.xml"/><Relationship Id="rId12" Type="http://schemas.openxmlformats.org/officeDocument/2006/relationships/image" Target="../media/image156.png"/><Relationship Id="rId2" Type="http://schemas.openxmlformats.org/officeDocument/2006/relationships/tags" Target="../tags/tag58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2.png"/><Relationship Id="rId5" Type="http://schemas.openxmlformats.org/officeDocument/2006/relationships/tags" Target="../tags/tag61.xml"/><Relationship Id="rId10" Type="http://schemas.openxmlformats.org/officeDocument/2006/relationships/image" Target="../media/image155.png"/><Relationship Id="rId4" Type="http://schemas.openxmlformats.org/officeDocument/2006/relationships/tags" Target="../tags/tag60.xml"/><Relationship Id="rId9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58.emf"/><Relationship Id="rId10" Type="http://schemas.openxmlformats.org/officeDocument/2006/relationships/image" Target="../media/image16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6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67.png"/><Relationship Id="rId3" Type="http://schemas.openxmlformats.org/officeDocument/2006/relationships/tags" Target="../tags/tag63.xml"/><Relationship Id="rId7" Type="http://schemas.openxmlformats.org/officeDocument/2006/relationships/notesSlide" Target="../notesSlides/notesSlide90.xml"/><Relationship Id="rId12" Type="http://schemas.openxmlformats.org/officeDocument/2006/relationships/image" Target="../media/image166.png"/><Relationship Id="rId2" Type="http://schemas.openxmlformats.org/officeDocument/2006/relationships/tags" Target="../tags/tag62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2.png"/><Relationship Id="rId5" Type="http://schemas.openxmlformats.org/officeDocument/2006/relationships/tags" Target="../tags/tag65.xml"/><Relationship Id="rId10" Type="http://schemas.openxmlformats.org/officeDocument/2006/relationships/image" Target="../media/image165.png"/><Relationship Id="rId4" Type="http://schemas.openxmlformats.org/officeDocument/2006/relationships/tags" Target="../tags/tag64.xml"/><Relationship Id="rId9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13" Type="http://schemas.openxmlformats.org/officeDocument/2006/relationships/image" Target="../media/image171.png"/><Relationship Id="rId18" Type="http://schemas.openxmlformats.org/officeDocument/2006/relationships/image" Target="../media/image174.png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69.png"/><Relationship Id="rId17" Type="http://schemas.openxmlformats.org/officeDocument/2006/relationships/image" Target="../media/image170.png"/><Relationship Id="rId2" Type="http://schemas.openxmlformats.org/officeDocument/2006/relationships/tags" Target="../tags/tag66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12.vml"/><Relationship Id="rId6" Type="http://schemas.openxmlformats.org/officeDocument/2006/relationships/tags" Target="../tags/tag70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69.xml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5.png"/><Relationship Id="rId4" Type="http://schemas.openxmlformats.org/officeDocument/2006/relationships/tags" Target="../tags/tag68.xml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03</a:t>
            </a:r>
            <a:r>
              <a:rPr lang="zh-CN" altLang="en-US" dirty="0"/>
              <a:t>章 图像滤波与边缘检测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C280, Computer Vision</a:t>
            </a:r>
          </a:p>
          <a:p>
            <a:r>
              <a:rPr lang="en-US" altLang="zh-CN" dirty="0"/>
              <a:t>Prof. Trevor Darrell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3F0CE-9323-D840-A514-4E7B541D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全局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DF107-7D54-FB41-A599-C97946E2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zh-CN" altLang="en-US" sz="2800" dirty="0"/>
              <a:t>直方图相同                            均值相同</a:t>
            </a:r>
            <a:endParaRPr kumimoji="1" lang="zh-CN" altLang="en-US" dirty="0"/>
          </a:p>
        </p:txBody>
      </p:sp>
      <p:pic>
        <p:nvPicPr>
          <p:cNvPr id="2050" name="Picture 2" descr="page5image18644848">
            <a:extLst>
              <a:ext uri="{FF2B5EF4-FFF2-40B4-BE49-F238E27FC236}">
                <a16:creationId xmlns:a16="http://schemas.microsoft.com/office/drawing/2014/main" id="{C460D208-50C4-9F49-B655-DE4F5BE9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42811"/>
            <a:ext cx="20701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5image18634992">
            <a:extLst>
              <a:ext uri="{FF2B5EF4-FFF2-40B4-BE49-F238E27FC236}">
                <a16:creationId xmlns:a16="http://schemas.microsoft.com/office/drawing/2014/main" id="{3DC606D2-A477-D747-ADAA-38E37B13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6762"/>
            <a:ext cx="20574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5image1760160">
            <a:extLst>
              <a:ext uri="{FF2B5EF4-FFF2-40B4-BE49-F238E27FC236}">
                <a16:creationId xmlns:a16="http://schemas.microsoft.com/office/drawing/2014/main" id="{9D4F7EA1-0B56-3640-A384-56401246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33411"/>
            <a:ext cx="21971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5image1756000">
            <a:extLst>
              <a:ext uri="{FF2B5EF4-FFF2-40B4-BE49-F238E27FC236}">
                <a16:creationId xmlns:a16="http://schemas.microsoft.com/office/drawing/2014/main" id="{5982B181-4C85-DB41-8E56-4F9F0E93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44" y="4779962"/>
            <a:ext cx="21717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41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br>
              <a:rPr lang="en-US" sz="4000" dirty="0"/>
            </a:br>
            <a:r>
              <a:rPr lang="el-GR" sz="4000" kern="1200" dirty="0">
                <a:solidFill>
                  <a:srgbClr val="000000"/>
                </a:solidFill>
              </a:rPr>
              <a:t>σ</a:t>
            </a:r>
            <a:r>
              <a:rPr lang="en-US" sz="4000" kern="1200" dirty="0">
                <a:solidFill>
                  <a:srgbClr val="000000"/>
                </a:solidFill>
              </a:rPr>
              <a:t> </a:t>
            </a:r>
            <a:r>
              <a:rPr lang="zh-CN" altLang="en-US" sz="4000" kern="1200" dirty="0">
                <a:solidFill>
                  <a:srgbClr val="000000"/>
                </a:solidFill>
              </a:rPr>
              <a:t>对梯度的影响</a:t>
            </a:r>
            <a:endParaRPr lang="en-US" sz="4000" dirty="0"/>
          </a:p>
        </p:txBody>
      </p:sp>
      <p:sp>
        <p:nvSpPr>
          <p:cNvPr id="140292" name="TextBox 10"/>
          <p:cNvSpPr txBox="1">
            <a:spLocks noChangeArrowheads="1"/>
          </p:cNvSpPr>
          <p:nvPr/>
        </p:nvSpPr>
        <p:spPr bwMode="auto">
          <a:xfrm>
            <a:off x="592138" y="4305300"/>
            <a:ext cx="8305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2800" dirty="0" err="1">
                <a:solidFill>
                  <a:srgbClr val="000000"/>
                </a:solidFill>
              </a:rPr>
              <a:t>边缘强度</a:t>
            </a:r>
            <a:r>
              <a:rPr lang="zh-CN" altLang="en-US" sz="2800" dirty="0">
                <a:solidFill>
                  <a:srgbClr val="000000"/>
                </a:solidFill>
              </a:rPr>
              <a:t>结构</a:t>
            </a:r>
            <a:r>
              <a:rPr lang="en-US" altLang="zh-CN" sz="2800" dirty="0" err="1">
                <a:solidFill>
                  <a:srgbClr val="000000"/>
                </a:solidFill>
              </a:rPr>
              <a:t>受</a:t>
            </a:r>
            <a:r>
              <a:rPr lang="zh-CN" altLang="en-US" sz="2800" dirty="0">
                <a:solidFill>
                  <a:srgbClr val="000000"/>
                </a:solidFill>
              </a:rPr>
              <a:t>尺度</a:t>
            </a:r>
            <a:r>
              <a:rPr lang="en-US" altLang="zh-CN" sz="2800" dirty="0" err="1">
                <a:solidFill>
                  <a:srgbClr val="000000"/>
                </a:solidFill>
              </a:rPr>
              <a:t>参数</a:t>
            </a:r>
            <a:r>
              <a:rPr lang="el-GR" altLang="zh-CN" sz="2800" dirty="0">
                <a:solidFill>
                  <a:srgbClr val="000000"/>
                </a:solidFill>
              </a:rPr>
              <a:t> σ </a:t>
            </a:r>
            <a:r>
              <a:rPr lang="en-US" altLang="zh-CN" sz="2800" dirty="0" err="1">
                <a:solidFill>
                  <a:srgbClr val="000000"/>
                </a:solidFill>
              </a:rPr>
              <a:t>影响</a:t>
            </a:r>
            <a:endParaRPr lang="en-US" sz="2800" b="0" dirty="0">
              <a:solidFill>
                <a:srgbClr val="000000"/>
              </a:solidFill>
            </a:endParaRPr>
          </a:p>
          <a:p>
            <a:pPr eaLnBrk="0" hangingPunct="0"/>
            <a:endParaRPr lang="en-US" sz="2800" b="0" dirty="0">
              <a:solidFill>
                <a:srgbClr val="000000"/>
              </a:solidFill>
            </a:endParaRPr>
          </a:p>
          <a:p>
            <a:pPr eaLnBrk="0" hangingPunct="0"/>
            <a:r>
              <a:rPr lang="en-US" altLang="zh-CN" sz="2800" dirty="0" err="1">
                <a:solidFill>
                  <a:srgbClr val="000000"/>
                </a:solidFill>
              </a:rPr>
              <a:t>值大</a:t>
            </a:r>
            <a:r>
              <a:rPr lang="zh-CN" altLang="en-US" sz="2800" dirty="0">
                <a:solidFill>
                  <a:srgbClr val="000000"/>
                </a:solidFill>
              </a:rPr>
              <a:t>：大尺度边缘被检测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eaLnBrk="0" hangingPunct="0"/>
            <a:r>
              <a:rPr lang="en-US" altLang="zh-CN" sz="2800" dirty="0" err="1">
                <a:solidFill>
                  <a:srgbClr val="000000"/>
                </a:solidFill>
              </a:rPr>
              <a:t>值小</a:t>
            </a:r>
            <a:r>
              <a:rPr lang="zh-CN" altLang="en-US" sz="2800" dirty="0">
                <a:solidFill>
                  <a:srgbClr val="000000"/>
                </a:solidFill>
              </a:rPr>
              <a:t>：精细纹理边缘被检测</a:t>
            </a:r>
            <a:endParaRPr lang="en-US" sz="2800" b="0" dirty="0">
              <a:solidFill>
                <a:srgbClr val="000000"/>
              </a:solidFill>
            </a:endParaRPr>
          </a:p>
        </p:txBody>
      </p:sp>
      <p:sp>
        <p:nvSpPr>
          <p:cNvPr id="66564" name="TextBox 14"/>
          <p:cNvSpPr txBox="1">
            <a:spLocks noChangeArrowheads="1"/>
          </p:cNvSpPr>
          <p:nvPr/>
        </p:nvSpPr>
        <p:spPr bwMode="auto">
          <a:xfrm>
            <a:off x="3790950" y="3757613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l-GR" dirty="0">
                <a:solidFill>
                  <a:srgbClr val="000000"/>
                </a:solidFill>
              </a:rPr>
              <a:t>σ</a:t>
            </a:r>
            <a:r>
              <a:rPr lang="en-US" dirty="0">
                <a:solidFill>
                  <a:srgbClr val="000000"/>
                </a:solidFill>
              </a:rPr>
              <a:t> = 1 </a:t>
            </a:r>
            <a:r>
              <a:rPr lang="zh-CN" altLang="en-US" dirty="0">
                <a:solidFill>
                  <a:srgbClr val="000000"/>
                </a:solidFill>
              </a:rPr>
              <a:t>像素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565" name="TextBox 15"/>
          <p:cNvSpPr txBox="1">
            <a:spLocks noChangeArrowheads="1"/>
          </p:cNvSpPr>
          <p:nvPr/>
        </p:nvSpPr>
        <p:spPr bwMode="auto">
          <a:xfrm>
            <a:off x="6942138" y="3768725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l-GR" dirty="0">
                <a:solidFill>
                  <a:srgbClr val="000000"/>
                </a:solidFill>
              </a:rPr>
              <a:t>σ</a:t>
            </a:r>
            <a:r>
              <a:rPr lang="en-US" dirty="0">
                <a:solidFill>
                  <a:srgbClr val="000000"/>
                </a:solidFill>
              </a:rPr>
              <a:t> = 3 </a:t>
            </a:r>
            <a:r>
              <a:rPr lang="zh-CN" altLang="en-US" dirty="0">
                <a:solidFill>
                  <a:srgbClr val="000000"/>
                </a:solidFill>
              </a:rPr>
              <a:t>像素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panda_more_smooth_edges_sigma2.jpg"/>
          <p:cNvPicPr>
            <a:picLocks noChangeAspect="1"/>
          </p:cNvPicPr>
          <p:nvPr/>
        </p:nvPicPr>
        <p:blipFill>
          <a:blip r:embed="rId3" cstate="print"/>
          <a:srcRect l="24356" t="13451" r="21236" b="22734"/>
          <a:stretch>
            <a:fillRect/>
          </a:stretch>
        </p:blipFill>
        <p:spPr bwMode="auto">
          <a:xfrm>
            <a:off x="6211888" y="1566863"/>
            <a:ext cx="291465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anda_less_smooth_edges_sigma1.jpg"/>
          <p:cNvPicPr>
            <a:picLocks noChangeAspect="1"/>
          </p:cNvPicPr>
          <p:nvPr/>
        </p:nvPicPr>
        <p:blipFill>
          <a:blip r:embed="rId4" cstate="print"/>
          <a:srcRect l="23827" t="13451" r="21109" b="21819"/>
          <a:stretch>
            <a:fillRect/>
          </a:stretch>
        </p:blipFill>
        <p:spPr bwMode="auto">
          <a:xfrm>
            <a:off x="3076575" y="1530350"/>
            <a:ext cx="29829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13" descr="blurred_sigma1.jpg"/>
          <p:cNvPicPr>
            <a:picLocks noChangeAspect="1"/>
          </p:cNvPicPr>
          <p:nvPr/>
        </p:nvPicPr>
        <p:blipFill>
          <a:blip r:embed="rId5" cstate="print"/>
          <a:srcRect l="12660" t="6389" r="12981" b="12152"/>
          <a:stretch>
            <a:fillRect/>
          </a:stretch>
        </p:blipFill>
        <p:spPr bwMode="auto">
          <a:xfrm>
            <a:off x="-65088" y="1530350"/>
            <a:ext cx="3057526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01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1" descr="tree116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7088" y="3830638"/>
            <a:ext cx="2811462" cy="22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Title 2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如何选择</a:t>
            </a:r>
            <a:r>
              <a:rPr lang="zh-CN" altLang="en-US" sz="4000" dirty="0">
                <a:solidFill>
                  <a:srgbClr val="000000"/>
                </a:solidFill>
              </a:rPr>
              <a:t>尺度</a:t>
            </a:r>
            <a:r>
              <a:rPr lang="en-US" altLang="zh-CN" sz="4000" dirty="0" err="1">
                <a:solidFill>
                  <a:srgbClr val="000000"/>
                </a:solidFill>
              </a:rPr>
              <a:t>参数</a:t>
            </a:r>
            <a:r>
              <a:rPr lang="zh-CN" altLang="en-US" sz="4000" dirty="0">
                <a:solidFill>
                  <a:srgbClr val="000000"/>
                </a:solidFill>
              </a:rPr>
              <a:t>？</a:t>
            </a:r>
            <a:endParaRPr lang="en-US" sz="4000" dirty="0"/>
          </a:p>
        </p:txBody>
      </p:sp>
      <p:sp>
        <p:nvSpPr>
          <p:cNvPr id="67588" name="Content Placeholder 5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8397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/>
              <a:t>取决于我们需要什么</a:t>
            </a:r>
            <a:endParaRPr lang="en-US" sz="2400" dirty="0"/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336550" y="1603375"/>
            <a:ext cx="1851025" cy="4332288"/>
            <a:chOff x="110036" y="1785915"/>
            <a:chExt cx="2567913" cy="6011257"/>
          </a:xfrm>
        </p:grpSpPr>
        <p:pic>
          <p:nvPicPr>
            <p:cNvPr id="67594" name="Picture 9" descr="flame%20birch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036" y="3733827"/>
              <a:ext cx="2563288" cy="192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17414" y="1785915"/>
              <a:ext cx="2560535" cy="6011257"/>
              <a:chOff x="117414" y="1785915"/>
              <a:chExt cx="2560535" cy="6011257"/>
            </a:xfrm>
          </p:grpSpPr>
          <p:pic>
            <p:nvPicPr>
              <p:cNvPr id="67596" name="Picture 5" descr="vista-wallpaper-knot-in-the-woo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7414" y="1785915"/>
                <a:ext cx="2560535" cy="1920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7597" name="Picture 11" descr="wood-grain-cherry_~009616I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7414" y="5692806"/>
                <a:ext cx="2555910" cy="2104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67590" name="Picture 15" descr="Seattle-Capitol-Hill-Conifer-Tree-Trunk-33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3350" y="1530350"/>
            <a:ext cx="215423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17" descr="forest_lake_park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4350" y="1457325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19" descr="1418999359_c0ede26c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54850" y="3319463"/>
            <a:ext cx="1971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3" name="TextBox 15"/>
          <p:cNvSpPr txBox="1">
            <a:spLocks noChangeArrowheads="1"/>
          </p:cNvSpPr>
          <p:nvPr/>
        </p:nvSpPr>
        <p:spPr bwMode="auto">
          <a:xfrm>
            <a:off x="227013" y="6027738"/>
            <a:ext cx="9347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0" dirty="0"/>
              <a:t>尺度太小</a:t>
            </a:r>
            <a:r>
              <a:rPr lang="en-US" altLang="zh-CN" sz="2400" dirty="0"/>
              <a:t>…</a:t>
            </a:r>
            <a:r>
              <a:rPr lang="zh-CN" altLang="en-US" sz="2400" dirty="0"/>
              <a:t>无法看见整个森林</a:t>
            </a:r>
            <a:endParaRPr lang="en-US" sz="2400" b="0" dirty="0"/>
          </a:p>
          <a:p>
            <a:r>
              <a:rPr lang="zh-CN" altLang="en-US" sz="2400" b="0" dirty="0"/>
              <a:t>尺度太大</a:t>
            </a:r>
            <a:r>
              <a:rPr lang="en-US" altLang="zh-CN" sz="2400" dirty="0"/>
              <a:t>… </a:t>
            </a:r>
            <a:r>
              <a:rPr lang="zh-CN" altLang="en-US" sz="2400" dirty="0"/>
              <a:t>无法看见樱桃树上的枫叶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77222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zh-CN" altLang="en-US" dirty="0"/>
              <a:t>阈值分割</a:t>
            </a:r>
            <a:endParaRPr lang="en-US" dirty="0"/>
          </a:p>
        </p:txBody>
      </p:sp>
      <p:sp>
        <p:nvSpPr>
          <p:cNvPr id="686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zh-CN" altLang="en-US" sz="2400" dirty="0"/>
              <a:t>选择一个阈值</a:t>
            </a:r>
            <a:r>
              <a:rPr lang="en-US" sz="2400" dirty="0"/>
              <a:t>t</a:t>
            </a:r>
          </a:p>
          <a:p>
            <a:r>
              <a:rPr lang="zh-CN" altLang="en-US" sz="2400" dirty="0"/>
              <a:t>大于阈值的像素设为</a:t>
            </a:r>
            <a:r>
              <a:rPr lang="en-US" altLang="zh-CN" sz="2400" dirty="0"/>
              <a:t>0</a:t>
            </a:r>
          </a:p>
          <a:p>
            <a:r>
              <a:rPr lang="zh-CN" altLang="en-US" sz="2400" dirty="0"/>
              <a:t>小于阈值的像素设为</a:t>
            </a:r>
            <a:r>
              <a:rPr lang="en-US" altLang="zh-CN" sz="2400" dirty="0"/>
              <a:t>1</a:t>
            </a:r>
            <a:endParaRPr lang="en-US" sz="2400" dirty="0"/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011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dirty="0"/>
              <a:t>原始图像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12192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701675" y="727075"/>
            <a:ext cx="78311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665163" y="-317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3600" b="0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梯度幅度</a:t>
            </a:r>
            <a:endParaRPr lang="en-US" sz="3600" b="0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4710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itle 2"/>
          <p:cNvSpPr>
            <a:spLocks noGrp="1"/>
          </p:cNvSpPr>
          <p:nvPr>
            <p:ph type="title"/>
          </p:nvPr>
        </p:nvSpPr>
        <p:spPr>
          <a:xfrm>
            <a:off x="153988" y="0"/>
            <a:ext cx="8990012" cy="838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CN" altLang="en-US" sz="3600" dirty="0"/>
              <a:t>对幅度使用低阈值阈值分割</a:t>
            </a:r>
            <a:endParaRPr lang="en-US" sz="3600" dirty="0"/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10838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zh-CN" altLang="en-US" sz="3600" dirty="0"/>
              <a:t>使用高阈值阈值分割</a:t>
            </a:r>
            <a:endParaRPr lang="en-US" sz="3600" dirty="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5204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en-US" dirty="0"/>
              <a:t>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/>
          </a:bodyPr>
          <a:lstStyle/>
          <a:p>
            <a:pPr marL="533400" indent="-533400"/>
            <a:r>
              <a:rPr lang="zh-CN" altLang="en-US" sz="2400" dirty="0"/>
              <a:t>使用高斯检测子计算</a:t>
            </a:r>
            <a:endParaRPr lang="en-US" altLang="zh-CN" sz="2400" dirty="0"/>
          </a:p>
          <a:p>
            <a:pPr marL="533400" indent="-533400"/>
            <a:r>
              <a:rPr lang="zh-CN" altLang="en-US" sz="2400" dirty="0"/>
              <a:t>确定梯度幅值和方向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非最大化抑制：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b="1" dirty="0"/>
              <a:t>        </a:t>
            </a:r>
            <a:r>
              <a:rPr lang="zh-CN" altLang="en-US" sz="2400" dirty="0"/>
              <a:t>多像素宽度窄带边缘细化为单像素宽度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边缘阈值和连接</a:t>
            </a:r>
            <a:r>
              <a:rPr lang="en-US" sz="2400" dirty="0"/>
              <a:t> (</a:t>
            </a:r>
            <a:r>
              <a:rPr lang="zh-CN" altLang="en-US" sz="2400" b="1" dirty="0"/>
              <a:t>滞后法</a:t>
            </a:r>
            <a:r>
              <a:rPr lang="en-US" sz="2400" dirty="0"/>
              <a:t>):</a:t>
            </a:r>
          </a:p>
          <a:p>
            <a:pPr marL="838200" lvl="1" indent="-381000"/>
            <a:r>
              <a:rPr lang="zh-CN" altLang="en-US" sz="2400" dirty="0"/>
              <a:t>定义双阈值：低和高</a:t>
            </a:r>
            <a:endParaRPr lang="en-US" sz="2400" dirty="0"/>
          </a:p>
          <a:p>
            <a:pPr marL="838200" lvl="1" indent="-381000"/>
            <a:r>
              <a:rPr lang="zh-CN" altLang="en-US" sz="2400" dirty="0"/>
              <a:t>高阈值确定边缘起始，低阈值进行边缘连接</a:t>
            </a:r>
            <a:endParaRPr lang="en-US" sz="2400" dirty="0"/>
          </a:p>
          <a:p>
            <a:pPr marL="533400" indent="-533400"/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/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0">
                <a:cs typeface="Arial" pitchFamily="34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4247784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原始图像</a:t>
            </a:r>
            <a:r>
              <a:rPr lang="en-US" dirty="0"/>
              <a:t>(Lena)</a:t>
            </a:r>
          </a:p>
        </p:txBody>
      </p:sp>
      <p:pic>
        <p:nvPicPr>
          <p:cNvPr id="747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7239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pic>
        <p:nvPicPr>
          <p:cNvPr id="757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b="0" dirty="0"/>
              <a:t>梯度幅度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5779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08B98-A455-4243-8D6F-9A4FF090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全局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92A1A-2E73-F540-BCD1-C5DEC8DB1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</a:t>
            </a:r>
            <a:r>
              <a:rPr kumimoji="1" lang="zh-CN" altLang="en-US" sz="2800" dirty="0"/>
              <a:t>室内                                               室外</a:t>
            </a:r>
            <a:endParaRPr kumimoji="1" lang="zh-CN" altLang="en-US" dirty="0"/>
          </a:p>
        </p:txBody>
      </p:sp>
      <p:pic>
        <p:nvPicPr>
          <p:cNvPr id="3073" name="Picture 1" descr="page6image2038688">
            <a:extLst>
              <a:ext uri="{FF2B5EF4-FFF2-40B4-BE49-F238E27FC236}">
                <a16:creationId xmlns:a16="http://schemas.microsoft.com/office/drawing/2014/main" id="{36DCE89D-696A-BC4E-8935-F1A3B2FA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6image2038272">
            <a:extLst>
              <a:ext uri="{FF2B5EF4-FFF2-40B4-BE49-F238E27FC236}">
                <a16:creationId xmlns:a16="http://schemas.microsoft.com/office/drawing/2014/main" id="{43C645D3-056E-5742-8AD3-A9D8967F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25962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6image2039728">
            <a:extLst>
              <a:ext uri="{FF2B5EF4-FFF2-40B4-BE49-F238E27FC236}">
                <a16:creationId xmlns:a16="http://schemas.microsoft.com/office/drawing/2014/main" id="{30D359FC-7B9B-2F43-873F-0493185A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25962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6image2040144">
            <a:extLst>
              <a:ext uri="{FF2B5EF4-FFF2-40B4-BE49-F238E27FC236}">
                <a16:creationId xmlns:a16="http://schemas.microsoft.com/office/drawing/2014/main" id="{5E48BC8D-E6E5-4148-8E9C-10C4F0B7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692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pic>
        <p:nvPicPr>
          <p:cNvPr id="768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dirty="0"/>
              <a:t>阈值化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77118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833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pic>
        <p:nvPicPr>
          <p:cNvPr id="778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dirty="0"/>
              <a:t>阈值化</a:t>
            </a:r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511425" y="1066800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7831" name="TextBox 6"/>
          <p:cNvSpPr txBox="1">
            <a:spLocks noChangeArrowheads="1"/>
          </p:cNvSpPr>
          <p:nvPr/>
        </p:nvSpPr>
        <p:spPr bwMode="auto">
          <a:xfrm>
            <a:off x="7127875" y="1639888"/>
            <a:ext cx="1825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0" dirty="0"/>
              <a:t>如何细化高边缘强度窄带区域？</a:t>
            </a:r>
            <a:endParaRPr lang="en-US" b="0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5229225" y="2552700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8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75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257800"/>
            <a:ext cx="7772400" cy="114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800" dirty="0"/>
              <a:t>沿着梯度方向检验像素是否为局部最大值</a:t>
            </a:r>
            <a:endParaRPr lang="en-US" altLang="zh-CN" sz="2800" dirty="0"/>
          </a:p>
          <a:p>
            <a:pPr>
              <a:buFontTx/>
              <a:buNone/>
            </a:pPr>
            <a:r>
              <a:rPr lang="zh-CN" altLang="en-US" sz="2800" dirty="0"/>
              <a:t>     需要检验插值像素</a:t>
            </a:r>
            <a:r>
              <a:rPr lang="en-US" sz="2800" dirty="0"/>
              <a:t>p </a:t>
            </a:r>
            <a:r>
              <a:rPr lang="zh-CN" altLang="en-US" sz="2800" dirty="0"/>
              <a:t>和</a:t>
            </a:r>
            <a:r>
              <a:rPr lang="en-US" sz="2800" dirty="0"/>
              <a:t> r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288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8288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428C644-1E71-844F-AEE0-F1B5FE5661E4}"/>
              </a:ext>
            </a:extLst>
          </p:cNvPr>
          <p:cNvSpPr/>
          <p:nvPr/>
        </p:nvSpPr>
        <p:spPr>
          <a:xfrm>
            <a:off x="417250" y="120528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非最大化抑制</a:t>
            </a:r>
          </a:p>
        </p:txBody>
      </p:sp>
    </p:spTree>
    <p:extLst>
      <p:ext uri="{BB962C8B-B14F-4D97-AF65-F5344CB8AC3E}">
        <p14:creationId xmlns:p14="http://schemas.microsoft.com/office/powerpoint/2010/main" val="7812066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zh-CN" altLang="en-US" b="0" dirty="0"/>
              <a:t>细化结果</a:t>
            </a:r>
            <a:endParaRPr lang="en-US" altLang="zh-CN" b="0" dirty="0"/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b="0" dirty="0"/>
              <a:t>(</a:t>
            </a:r>
            <a:r>
              <a:rPr lang="zh-CN" altLang="en-US" b="0" dirty="0"/>
              <a:t>非最大化抑制</a:t>
            </a:r>
            <a:r>
              <a:rPr lang="en-US" b="0" dirty="0"/>
              <a:t>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66846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问题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 err="1"/>
              <a:t>一些微弱边缘强度小于阈值</a:t>
            </a:r>
            <a:endParaRPr lang="en-US" altLang="zh-CN" sz="2400" dirty="0"/>
          </a:p>
          <a:p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6766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201738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滞后阈值法</a:t>
            </a:r>
            <a:endParaRPr lang="en-US" sz="2800" dirty="0"/>
          </a:p>
          <a:p>
            <a:r>
              <a:rPr lang="zh-CN" altLang="en-US" sz="2800" dirty="0"/>
              <a:t>检验梯度的最大值是否足够大</a:t>
            </a:r>
            <a:endParaRPr lang="en-US" sz="2800" dirty="0"/>
          </a:p>
          <a:p>
            <a:pPr lvl="1"/>
            <a:r>
              <a:rPr lang="zh-CN" altLang="en-US" dirty="0"/>
              <a:t>抛弃</a:t>
            </a:r>
            <a:r>
              <a:rPr lang="en-US" dirty="0"/>
              <a:t>?  </a:t>
            </a:r>
            <a:r>
              <a:rPr lang="zh-CN" altLang="en-US" dirty="0"/>
              <a:t>使用滞后法</a:t>
            </a:r>
            <a:endParaRPr lang="en-US" b="1" dirty="0"/>
          </a:p>
          <a:p>
            <a:pPr lvl="2"/>
            <a:r>
              <a:rPr lang="zh-CN" altLang="en-US" dirty="0"/>
              <a:t>使用高阈值获得起始边缘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    使用低阈值进行边缘连接</a:t>
            </a:r>
            <a:endParaRPr lang="en-US" b="1" dirty="0"/>
          </a:p>
        </p:txBody>
      </p:sp>
      <p:sp>
        <p:nvSpPr>
          <p:cNvPr id="809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7308850" y="6491288"/>
            <a:ext cx="1979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40919697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—Canny</a:t>
            </a:r>
            <a:r>
              <a:rPr lang="zh-CN" altLang="en-US" dirty="0"/>
              <a:t>检测子</a:t>
            </a:r>
            <a:endParaRPr lang="en-US" dirty="0"/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3909556" y="3200400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b="0" dirty="0">
                <a:cs typeface="Arial" pitchFamily="34" charset="0"/>
              </a:rPr>
              <a:t>原始图像</a:t>
            </a:r>
            <a:endParaRPr lang="en-US" sz="2000" b="0" dirty="0"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829050"/>
            <a:ext cx="2592388" cy="2746375"/>
            <a:chOff x="144" y="2412"/>
            <a:chExt cx="1633" cy="1730"/>
          </a:xfrm>
        </p:grpSpPr>
        <p:pic>
          <p:nvPicPr>
            <p:cNvPr id="819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34" name="Text Box 7"/>
            <p:cNvSpPr txBox="1">
              <a:spLocks noChangeArrowheads="1"/>
            </p:cNvSpPr>
            <p:nvPr/>
          </p:nvSpPr>
          <p:spPr bwMode="auto">
            <a:xfrm>
              <a:off x="660" y="3696"/>
              <a:ext cx="700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b="0" dirty="0">
                  <a:cs typeface="Arial" pitchFamily="34" charset="0"/>
                </a:rPr>
                <a:t>高阈值</a:t>
              </a:r>
              <a:endParaRPr lang="en-US" altLang="zh-CN" sz="2000" b="0" dirty="0">
                <a:cs typeface="Arial" pitchFamily="34" charset="0"/>
              </a:endParaRPr>
            </a:p>
            <a:p>
              <a:pPr algn="ctr" eaLnBrk="0" hangingPunct="0"/>
              <a:r>
                <a:rPr lang="en-US" sz="2000" b="0" dirty="0">
                  <a:cs typeface="Arial" pitchFamily="34" charset="0"/>
                </a:rPr>
                <a:t>(</a:t>
              </a:r>
              <a:r>
                <a:rPr lang="zh-CN" altLang="en-US" sz="2000" b="0" dirty="0">
                  <a:cs typeface="Arial" pitchFamily="34" charset="0"/>
                </a:rPr>
                <a:t>强边缘</a:t>
              </a:r>
              <a:r>
                <a:rPr lang="en-US" sz="2000" b="0" dirty="0"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829050"/>
            <a:ext cx="2592388" cy="2746375"/>
            <a:chOff x="2064" y="2412"/>
            <a:chExt cx="1633" cy="1730"/>
          </a:xfrm>
        </p:grpSpPr>
        <p:pic>
          <p:nvPicPr>
            <p:cNvPr id="819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32" name="Text Box 10"/>
            <p:cNvSpPr txBox="1">
              <a:spLocks noChangeArrowheads="1"/>
            </p:cNvSpPr>
            <p:nvPr/>
          </p:nvSpPr>
          <p:spPr bwMode="auto">
            <a:xfrm>
              <a:off x="2531" y="3696"/>
              <a:ext cx="700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b="0" dirty="0">
                  <a:cs typeface="Arial" pitchFamily="34" charset="0"/>
                </a:rPr>
                <a:t>低阈值</a:t>
              </a:r>
              <a:endParaRPr lang="en-US" altLang="zh-CN" sz="2000" b="0" dirty="0">
                <a:cs typeface="Arial" pitchFamily="34" charset="0"/>
              </a:endParaRPr>
            </a:p>
            <a:p>
              <a:pPr algn="ctr" eaLnBrk="0" hangingPunct="0"/>
              <a:r>
                <a:rPr lang="en-US" sz="2000" b="0" dirty="0">
                  <a:cs typeface="Arial" pitchFamily="34" charset="0"/>
                </a:rPr>
                <a:t>(</a:t>
              </a:r>
              <a:r>
                <a:rPr lang="zh-CN" altLang="en-US" sz="2000" b="0" dirty="0">
                  <a:cs typeface="Arial" pitchFamily="34" charset="0"/>
                </a:rPr>
                <a:t>弱边缘</a:t>
              </a:r>
              <a:r>
                <a:rPr lang="en-US" sz="2000" b="0" dirty="0"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829050"/>
            <a:ext cx="2590800" cy="2438400"/>
            <a:chOff x="3984" y="2412"/>
            <a:chExt cx="1632" cy="1536"/>
          </a:xfrm>
        </p:grpSpPr>
        <p:pic>
          <p:nvPicPr>
            <p:cNvPr id="819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30" name="Text Box 13"/>
            <p:cNvSpPr txBox="1">
              <a:spLocks noChangeArrowheads="1"/>
            </p:cNvSpPr>
            <p:nvPr/>
          </p:nvSpPr>
          <p:spPr bwMode="auto">
            <a:xfrm>
              <a:off x="4430" y="3696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000" dirty="0"/>
                <a:t>滞后阈值</a:t>
              </a:r>
              <a:endParaRPr lang="en-US" sz="2000" b="0" dirty="0">
                <a:cs typeface="Arial" pitchFamily="34" charset="0"/>
              </a:endParaRPr>
            </a:p>
          </p:txBody>
        </p:sp>
      </p:grpSp>
      <p:sp>
        <p:nvSpPr>
          <p:cNvPr id="81928" name="Text Box 14"/>
          <p:cNvSpPr txBox="1">
            <a:spLocks noChangeArrowheads="1"/>
          </p:cNvSpPr>
          <p:nvPr/>
        </p:nvSpPr>
        <p:spPr bwMode="auto">
          <a:xfrm>
            <a:off x="747553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0">
                <a:cs typeface="Arial" pitchFamily="34" charset="0"/>
              </a:rPr>
              <a:t>Source: L. Fei-Fei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9E49AB-80C4-0C4C-B6A8-ACD1F6F09814}"/>
              </a:ext>
            </a:extLst>
          </p:cNvPr>
          <p:cNvSpPr/>
          <p:nvPr/>
        </p:nvSpPr>
        <p:spPr>
          <a:xfrm>
            <a:off x="457200" y="99060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滞后阈值法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136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FF40F-BA13-6B43-8B85-46AF691B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501A6-0FE7-F24E-8B2E-DCD08C45C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混淆矩阵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7077B659-DC5F-7A45-BE5A-49C036C337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0490941"/>
                  </p:ext>
                </p:extLst>
              </p:nvPr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7077B659-DC5F-7A45-BE5A-49C036C337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0490941"/>
                  </p:ext>
                </p:extLst>
              </p:nvPr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0541" t="-125000" r="-10000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1630" t="-125000" r="-543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0541" t="-225000" r="-10000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1630" t="-225000" r="-543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7662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>
              <a:latin typeface="楷体" panose="02010609060101010101" pitchFamily="49" charset="-122"/>
              <a:cs typeface="ＭＳ Ｐゴシック" charset="0"/>
            </a:endParaRP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45611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ＭＳ Ｐゴシック" charset="0"/>
              </a:rPr>
              <a:t>精确率：</a:t>
            </a:r>
            <a:r>
              <a:rPr lang="zh-CN" altLang="en-US" dirty="0">
                <a:latin typeface="楷体" panose="02010609060101010101" pitchFamily="49" charset="-122"/>
                <a:cs typeface="ＭＳ Ｐゴシック" charset="0"/>
              </a:rPr>
              <a:t>检测结果正向中正确像素的比率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ＭＳ Ｐゴシック" charset="0"/>
              </a:rPr>
              <a:t>召回率：</a:t>
            </a:r>
            <a:r>
              <a:rPr lang="zh-CN" altLang="en-US" dirty="0">
                <a:latin typeface="楷体" panose="02010609060101010101" pitchFamily="49" charset="-122"/>
                <a:cs typeface="ＭＳ Ｐゴシック" charset="0"/>
              </a:rPr>
              <a:t>标签为边缘像素中被正确检测的比率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CEF0B1-9F22-42BD-9AE4-AD6C037E6444}"/>
                  </a:ext>
                </a:extLst>
              </p:cNvPr>
              <p:cNvSpPr txBox="1"/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CEF0B1-9F22-42BD-9AE4-AD6C037E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D4F599-79CB-4CB3-9A28-B3B88FC7BB41}"/>
                  </a:ext>
                </a:extLst>
              </p:cNvPr>
              <p:cNvSpPr txBox="1"/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D4F599-79CB-4CB3-9A28-B3B88FC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Group 4">
                <a:extLst>
                  <a:ext uri="{FF2B5EF4-FFF2-40B4-BE49-F238E27FC236}">
                    <a16:creationId xmlns:a16="http://schemas.microsoft.com/office/drawing/2014/main" id="{71CC4588-4161-6A45-BE22-9605D9E28A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117445"/>
                  </p:ext>
                </p:extLst>
              </p:nvPr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Group 4">
                <a:extLst>
                  <a:ext uri="{FF2B5EF4-FFF2-40B4-BE49-F238E27FC236}">
                    <a16:creationId xmlns:a16="http://schemas.microsoft.com/office/drawing/2014/main" id="{71CC4588-4161-6A45-BE22-9605D9E28A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117445"/>
                  </p:ext>
                </p:extLst>
              </p:nvPr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01087" t="-122222" r="-101087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200000" t="-122222" r="-541" b="-1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01087" t="-227273" r="-101087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200000" t="-227273" r="-541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3537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51EA5-5379-304E-A5D3-D3F4A77D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6174F-8634-0E49-9A41-D960D203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PR</a:t>
            </a:r>
          </a:p>
          <a:p>
            <a:pPr marL="0" indent="0">
              <a:buNone/>
            </a:pPr>
            <a:r>
              <a:rPr kumimoji="1" lang="zh-CN" altLang="en-US" dirty="0"/>
              <a:t>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FCEAD-3969-3D47-A1F4-923C82D6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92802"/>
            <a:ext cx="5181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4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539750" y="3862388"/>
            <a:ext cx="2243138" cy="224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边界 </a:t>
            </a:r>
            <a:r>
              <a:rPr lang="en-US" dirty="0"/>
              <a:t>vs. </a:t>
            </a:r>
            <a:r>
              <a:rPr lang="zh-CN" altLang="en-US" dirty="0"/>
              <a:t>边缘</a:t>
            </a:r>
            <a:endParaRPr lang="en-US" dirty="0"/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755650" y="1089025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6813" y="1125538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0088" y="4005263"/>
            <a:ext cx="295275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5100" y="3897313"/>
            <a:ext cx="22320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35750" y="1089025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3" name="Text Box 16"/>
          <p:cNvSpPr txBox="1">
            <a:spLocks noChangeArrowheads="1"/>
          </p:cNvSpPr>
          <p:nvPr/>
        </p:nvSpPr>
        <p:spPr bwMode="auto">
          <a:xfrm>
            <a:off x="9715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背景</a:t>
            </a:r>
            <a:endParaRPr lang="en-US" dirty="0"/>
          </a:p>
        </p:txBody>
      </p:sp>
      <p:sp>
        <p:nvSpPr>
          <p:cNvPr id="82954" name="Text Box 17"/>
          <p:cNvSpPr txBox="1">
            <a:spLocks noChangeArrowheads="1"/>
          </p:cNvSpPr>
          <p:nvPr/>
        </p:nvSpPr>
        <p:spPr bwMode="auto">
          <a:xfrm>
            <a:off x="4210050" y="62023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纹理</a:t>
            </a:r>
            <a:endParaRPr lang="en-US" dirty="0"/>
          </a:p>
        </p:txBody>
      </p:sp>
      <p:sp>
        <p:nvSpPr>
          <p:cNvPr id="82955" name="Text Box 18"/>
          <p:cNvSpPr txBox="1">
            <a:spLocks noChangeArrowheads="1"/>
          </p:cNvSpPr>
          <p:nvPr/>
        </p:nvSpPr>
        <p:spPr bwMode="auto">
          <a:xfrm>
            <a:off x="7056438" y="616585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阴影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2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全局</a:t>
            </a:r>
            <a:endParaRPr lang="en-US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" y="1257300"/>
            <a:ext cx="8937625" cy="480060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Q: </a:t>
            </a:r>
            <a:r>
              <a:rPr lang="en-US" altLang="zh-CN" sz="2800" dirty="0" err="1"/>
              <a:t>如果将一幅图像像素完全打乱会怎样</a:t>
            </a:r>
            <a:r>
              <a:rPr lang="en-US" altLang="zh-CN" sz="2800" dirty="0"/>
              <a:t>?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  <a:p>
            <a:r>
              <a:rPr lang="en-US" altLang="zh-CN" sz="2800" dirty="0"/>
              <a:t>A:  </a:t>
            </a:r>
            <a:r>
              <a:rPr lang="en-US" altLang="zh-CN" sz="2800" dirty="0" err="1"/>
              <a:t>直方图不变</a:t>
            </a:r>
            <a:r>
              <a:rPr lang="en-US" altLang="zh-CN" sz="2800" dirty="0"/>
              <a:t> </a:t>
            </a:r>
            <a:r>
              <a:rPr lang="en-US" sz="2800" dirty="0"/>
              <a:t>	</a:t>
            </a:r>
          </a:p>
          <a:p>
            <a:pPr marL="0" indent="0">
              <a:buNone/>
            </a:pPr>
            <a:r>
              <a:rPr lang="zh-CN" altLang="en-US" sz="2800" dirty="0"/>
              <a:t>          </a:t>
            </a:r>
            <a:r>
              <a:rPr lang="en-US" altLang="zh-CN" sz="2800" dirty="0" err="1"/>
              <a:t>点操作不受影响</a:t>
            </a:r>
            <a:endParaRPr lang="en-US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B1A7295-F66A-A944-97D9-EE60A24EA02C}"/>
              </a:ext>
            </a:extLst>
          </p:cNvPr>
          <p:cNvGrpSpPr/>
          <p:nvPr/>
        </p:nvGrpSpPr>
        <p:grpSpPr>
          <a:xfrm>
            <a:off x="1497013" y="2057400"/>
            <a:ext cx="6302375" cy="914400"/>
            <a:chOff x="1497013" y="2057400"/>
            <a:chExt cx="6302375" cy="914400"/>
          </a:xfrm>
        </p:grpSpPr>
        <p:pic>
          <p:nvPicPr>
            <p:cNvPr id="9220" name="Picture 6" descr="zebrashuffle.jpg"/>
            <p:cNvPicPr>
              <a:picLocks noChangeAspect="1"/>
            </p:cNvPicPr>
            <p:nvPr/>
          </p:nvPicPr>
          <p:blipFill>
            <a:blip r:embed="rId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2965450" y="2057400"/>
              <a:ext cx="117633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" name="Picture 7" descr="pandaorig.jpg"/>
            <p:cNvPicPr>
              <a:picLocks noChangeAspect="1"/>
            </p:cNvPicPr>
            <p:nvPr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5068888" y="205740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" name="Picture 8" descr="pandashuffle.jpg"/>
            <p:cNvPicPr>
              <a:picLocks noChangeAspect="1"/>
            </p:cNvPicPr>
            <p:nvPr/>
          </p:nvPicPr>
          <p:blipFill>
            <a:blip r:embed="rId5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6580188" y="205740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9" descr="zebraorig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97013" y="2057400"/>
              <a:ext cx="117633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76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边缘检测仅仅是开始</a:t>
            </a:r>
            <a:r>
              <a:rPr lang="en-US" sz="4000" dirty="0"/>
              <a:t>…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4" name="Picture 6" descr="buffal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9" descr="boy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0" dirty="0">
                <a:cs typeface="Arial" pitchFamily="34" charset="0"/>
              </a:rPr>
              <a:t>图像</a:t>
            </a:r>
            <a:endParaRPr lang="en-US" b="0" dirty="0">
              <a:cs typeface="Arial" pitchFamily="34" charset="0"/>
            </a:endParaRP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018002" y="1154112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cs typeface="Arial" pitchFamily="34" charset="0"/>
              </a:rPr>
              <a:t>人为分割</a:t>
            </a:r>
            <a:endParaRPr lang="en-US" b="0" dirty="0">
              <a:cs typeface="Arial" pitchFamily="34" charset="0"/>
            </a:endParaRPr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6856328" y="1149112"/>
            <a:ext cx="1133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0" dirty="0">
                <a:cs typeface="Arial" pitchFamily="34" charset="0"/>
              </a:rPr>
              <a:t>梯度幅度</a:t>
            </a:r>
            <a:endParaRPr lang="en-US" b="0" dirty="0">
              <a:cs typeface="Arial" pitchFamily="34" charset="0"/>
            </a:endParaRP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7378700" y="6545263"/>
            <a:ext cx="3133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/>
              <a:t>Source: L. </a:t>
            </a:r>
            <a:r>
              <a:rPr lang="en-US" sz="1400" b="0" dirty="0" err="1"/>
              <a:t>Lazebnik</a:t>
            </a:r>
            <a:endParaRPr lang="en-US" sz="1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5864553"/>
            <a:ext cx="4767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有关分割的内容，后续介绍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1B5D8-AE98-6E48-96E1-F9EB2D83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967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/>
              <a:t>3.2.</a:t>
            </a:r>
            <a:r>
              <a:rPr lang="zh-CN" altLang="en-US" dirty="0"/>
              <a:t>图像基本操作</a:t>
            </a:r>
            <a:endParaRPr lang="en-US" altLang="zh-CN" dirty="0"/>
          </a:p>
          <a:p>
            <a:r>
              <a:rPr lang="en-US" altLang="zh-CN" dirty="0"/>
              <a:t>3.3.</a:t>
            </a:r>
            <a:r>
              <a:rPr lang="zh-CN" altLang="en-US" dirty="0"/>
              <a:t>滤波与卷积</a:t>
            </a:r>
            <a:endParaRPr lang="en-US" dirty="0"/>
          </a:p>
          <a:p>
            <a:r>
              <a:rPr lang="en-US" altLang="zh-CN" dirty="0"/>
              <a:t>3.4.</a:t>
            </a:r>
            <a:r>
              <a:rPr lang="zh-CN" altLang="en-US" dirty="0"/>
              <a:t>模板匹配</a:t>
            </a:r>
            <a:endParaRPr lang="en-US" altLang="zh-CN" dirty="0"/>
          </a:p>
          <a:p>
            <a:r>
              <a:rPr lang="en-US" altLang="zh-CN" dirty="0"/>
              <a:t>3.5.</a:t>
            </a:r>
            <a:r>
              <a:rPr lang="zh-CN" altLang="en-US" dirty="0"/>
              <a:t>边缘检测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3.6</a:t>
            </a:r>
            <a:r>
              <a:rPr lang="zh-CN" altLang="en-US" dirty="0">
                <a:solidFill>
                  <a:srgbClr val="00B050"/>
                </a:solidFill>
              </a:rPr>
              <a:t>*</a:t>
            </a:r>
            <a:r>
              <a:rPr lang="en-US" altLang="zh-CN" dirty="0">
                <a:solidFill>
                  <a:srgbClr val="00B050"/>
                </a:solidFill>
              </a:rPr>
              <a:t>.</a:t>
            </a:r>
            <a:r>
              <a:rPr lang="zh-CN" altLang="en-US" dirty="0">
                <a:solidFill>
                  <a:srgbClr val="00B050"/>
                </a:solidFill>
              </a:rPr>
              <a:t>边缘连接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877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48ACF-2DE6-4543-BA04-C5C7B8DD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4771B-69C6-B045-A439-57AEFD2C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边缘点                          强边缘</a:t>
            </a:r>
          </a:p>
        </p:txBody>
      </p:sp>
      <p:pic>
        <p:nvPicPr>
          <p:cNvPr id="20481" name="Picture 1" descr="page2image25232400">
            <a:extLst>
              <a:ext uri="{FF2B5EF4-FFF2-40B4-BE49-F238E27FC236}">
                <a16:creationId xmlns:a16="http://schemas.microsoft.com/office/drawing/2014/main" id="{9883D970-407E-1649-82CE-E2FA9643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6985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342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AC631-422A-404A-9DB0-412C2AEB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4AD80-8163-0945-87EF-E695984B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1505" name="Picture 1" descr="page3image25565904">
            <a:extLst>
              <a:ext uri="{FF2B5EF4-FFF2-40B4-BE49-F238E27FC236}">
                <a16:creationId xmlns:a16="http://schemas.microsoft.com/office/drawing/2014/main" id="{9FCF600F-D8CB-0D4D-A20E-60FF9F411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9144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868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边缘能量图仍然为一张图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问题：如何从能量图中提取结构性边缘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两个问题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分组：如何实现边缘点的分组？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边缘表达：分好组的边缘结构如何表达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4980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测量空间聚类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全局方法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曲线匹配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</a:t>
            </a:r>
            <a:endParaRPr kumimoji="1" lang="en-US" altLang="zh-CN" dirty="0"/>
          </a:p>
          <a:p>
            <a:r>
              <a:rPr kumimoji="1" lang="zh-CN" altLang="en-US" dirty="0"/>
              <a:t>图像空间聚类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局部方法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边缘跟踪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模板匹配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1022748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问：如果多个边缘点位于同一直线上，其共性是什么？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2ECB7-CEA9-AE47-AD76-07DCECC8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90800"/>
            <a:ext cx="6080386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829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图像空间                             参数空间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E24EEB-C6D4-664A-8DD2-09302594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38400"/>
            <a:ext cx="8382000" cy="24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43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图像空间                             参数空间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3FEE72-3B24-DB45-A353-3F5B2537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34384"/>
            <a:ext cx="8686800" cy="24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8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图像空间                          测量空间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 直线                                         点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   点                                      正弦函数</a:t>
            </a:r>
            <a:endParaRPr kumimoji="1" lang="en-US" altLang="zh-CN" sz="2800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D1A0AB0-04DF-C241-B91A-3736BD2E0655}"/>
              </a:ext>
            </a:extLst>
          </p:cNvPr>
          <p:cNvCxnSpPr/>
          <p:nvPr/>
        </p:nvCxnSpPr>
        <p:spPr>
          <a:xfrm>
            <a:off x="2438400" y="2438400"/>
            <a:ext cx="2133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C9DCFF3-3C07-134C-95A9-EC6546CFC7CD}"/>
              </a:ext>
            </a:extLst>
          </p:cNvPr>
          <p:cNvCxnSpPr/>
          <p:nvPr/>
        </p:nvCxnSpPr>
        <p:spPr>
          <a:xfrm>
            <a:off x="2438400" y="3048000"/>
            <a:ext cx="2133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1DAFF6E-750F-084A-8EEE-117A575D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1400"/>
            <a:ext cx="7467600" cy="28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9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A60BA-0ABC-C64D-ABC4-79B23F5F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90B6B-3631-5C4C-8E61-2467404A1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点操作和全局操作不涉及目标和场景信息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400" dirty="0"/>
              <a:t>          目标区域有限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          目标有纹理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sz="2800" dirty="0"/>
              <a:t>点操作</a:t>
            </a:r>
            <a:r>
              <a:rPr kumimoji="1" lang="en-US" altLang="zh-CN" sz="2800" dirty="0"/>
              <a:t>—</a:t>
            </a:r>
            <a:r>
              <a:rPr kumimoji="1" lang="zh-CN" altLang="en-US" sz="2800" dirty="0"/>
              <a:t>非常小的窗口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400" dirty="0"/>
              <a:t>          仅仅单一像素相关，没有空域或时域信息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zh-CN" altLang="en-US" sz="2800" dirty="0"/>
              <a:t>全局操作</a:t>
            </a:r>
            <a:r>
              <a:rPr kumimoji="1" lang="en-US" altLang="zh-CN" sz="2800" dirty="0"/>
              <a:t>—</a:t>
            </a:r>
            <a:r>
              <a:rPr kumimoji="1" lang="zh-CN" altLang="en-US" sz="2800" dirty="0"/>
              <a:t>非常大的窗口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zh-CN" altLang="en-US" sz="2400" dirty="0"/>
              <a:t>如何处理局部区域信息</a:t>
            </a:r>
          </a:p>
        </p:txBody>
      </p:sp>
    </p:spTree>
    <p:extLst>
      <p:ext uri="{BB962C8B-B14F-4D97-AF65-F5344CB8AC3E}">
        <p14:creationId xmlns:p14="http://schemas.microsoft.com/office/powerpoint/2010/main" val="41117302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7AEAE-DEE3-584F-891F-737B9B50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22976-4767-C040-9A45-141CB958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如何确定直线：测量空间计数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 图像空间的同一直线上所有像素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 都映射为参数空间中同一点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C3D114-0838-D449-B1EB-EB8B1355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9014"/>
            <a:ext cx="8610600" cy="30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929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0DA84-FD26-9548-A437-17BE1855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47A68-E173-CA42-A09A-8FAE8EF1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Hough</a:t>
            </a:r>
            <a:r>
              <a:rPr kumimoji="1" lang="zh-CN" altLang="en-US" dirty="0"/>
              <a:t>变换算法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选择模型（直线）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2.</a:t>
            </a:r>
            <a:r>
              <a:rPr kumimoji="1" lang="zh-CN" altLang="en-US" dirty="0"/>
              <a:t>量化参数空间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3.</a:t>
            </a:r>
            <a:r>
              <a:rPr kumimoji="1" lang="zh-CN" altLang="en-US" dirty="0"/>
              <a:t>每一参数，边缘像素点计数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4.</a:t>
            </a:r>
            <a:r>
              <a:rPr kumimoji="1" lang="zh-CN" altLang="en-US" dirty="0"/>
              <a:t>确定计数极值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3E2DB5-3D1A-CA4B-9961-CCD6EC61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1030637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EEBD4F-6B3C-3141-87B2-5DD5E7C7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222953"/>
            <a:ext cx="4419600" cy="8918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D2875D-B0FE-714C-AECE-07685750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855" y="4363571"/>
            <a:ext cx="3096545" cy="17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08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FB837-3D4C-E648-B821-D4F76BAB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14F59-8CC8-AA4E-875A-64B7AF783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2529" name="Picture 1" descr="page16image25552848">
            <a:extLst>
              <a:ext uri="{FF2B5EF4-FFF2-40B4-BE49-F238E27FC236}">
                <a16:creationId xmlns:a16="http://schemas.microsoft.com/office/drawing/2014/main" id="{04FE805E-1ACD-244E-8528-526CD012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6907"/>
            <a:ext cx="9144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179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86CC6-BF79-EE4F-8D7C-B1DE710C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7B364-0821-B645-AC21-9D696CD03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3553" name="Picture 1" descr="page17image23171968">
            <a:extLst>
              <a:ext uri="{FF2B5EF4-FFF2-40B4-BE49-F238E27FC236}">
                <a16:creationId xmlns:a16="http://schemas.microsoft.com/office/drawing/2014/main" id="{0AA95BD7-FDB7-264E-946A-827C8961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page17image25479200">
            <a:extLst>
              <a:ext uri="{FF2B5EF4-FFF2-40B4-BE49-F238E27FC236}">
                <a16:creationId xmlns:a16="http://schemas.microsoft.com/office/drawing/2014/main" id="{BCCDBC5D-3500-C441-86D2-B503EA81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" y="1390744"/>
            <a:ext cx="9033831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page17image25493136">
            <a:extLst>
              <a:ext uri="{FF2B5EF4-FFF2-40B4-BE49-F238E27FC236}">
                <a16:creationId xmlns:a16="http://schemas.microsoft.com/office/drawing/2014/main" id="{E4E42556-70D5-C54A-83A8-75724100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71247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5722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9731F-1C27-244B-BE76-86D96F42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边缘分组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C0B372-8BFC-8F40-B0F4-E9539550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6B617-1444-8945-902D-572B776E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" y="1246188"/>
            <a:ext cx="8113059" cy="60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7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DB929-C6F3-8443-BD1D-524C9AEB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13647"/>
            <a:ext cx="1738535" cy="26535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CA9DB8-70DC-9A46-88FA-8D95AA9F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13647"/>
            <a:ext cx="3526073" cy="4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884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提取边界                              提取细节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1813D-AC14-8449-862F-554A1273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40" y="2590800"/>
            <a:ext cx="2061297" cy="31461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46641-1AFE-CC4F-9915-E6178B47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09800"/>
            <a:ext cx="18597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60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                               哪个更好？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B21EE-9DF4-7447-AEEB-41E23FF5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600200"/>
            <a:ext cx="1851249" cy="4525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A237A3-F46E-8445-BE1C-88881BE6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185971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92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期望的图像轮廓特性：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轮廓为图像边缘或接近边缘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r>
              <a:rPr kumimoji="1" lang="en-US" altLang="zh-CN" sz="2800" dirty="0"/>
              <a:t>—</a:t>
            </a:r>
            <a:r>
              <a:rPr kumimoji="1" lang="zh-CN" altLang="en-US" sz="2800" dirty="0"/>
              <a:t>梯度能量足够高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轮廓线应该足够光滑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</a:t>
            </a:r>
            <a:r>
              <a:rPr kumimoji="1" lang="en-US" altLang="zh-CN" sz="2800" dirty="0"/>
              <a:t>—</a:t>
            </a:r>
            <a:r>
              <a:rPr kumimoji="1" lang="zh-CN" altLang="en-US" sz="2800" dirty="0"/>
              <a:t>曲率足够低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678389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边界如何表示？</a:t>
            </a:r>
          </a:p>
        </p:txBody>
      </p:sp>
      <p:pic>
        <p:nvPicPr>
          <p:cNvPr id="25607" name="Picture 7" descr="page32image25577920">
            <a:extLst>
              <a:ext uri="{FF2B5EF4-FFF2-40B4-BE49-F238E27FC236}">
                <a16:creationId xmlns:a16="http://schemas.microsoft.com/office/drawing/2014/main" id="{E233E7B9-E257-DB48-AA5E-9A29B4C9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37" y="2929357"/>
            <a:ext cx="20828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page32image25587280">
            <a:extLst>
              <a:ext uri="{FF2B5EF4-FFF2-40B4-BE49-F238E27FC236}">
                <a16:creationId xmlns:a16="http://schemas.microsoft.com/office/drawing/2014/main" id="{470B5D73-C5CF-6D45-B7AE-62F00968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58" y="3248352"/>
            <a:ext cx="19177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page32image25581040">
            <a:extLst>
              <a:ext uri="{FF2B5EF4-FFF2-40B4-BE49-F238E27FC236}">
                <a16:creationId xmlns:a16="http://schemas.microsoft.com/office/drawing/2014/main" id="{6979F316-E2C2-924D-BBAC-9974A559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9" y="2923381"/>
            <a:ext cx="32004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6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/>
              <a:t>3.2.</a:t>
            </a:r>
            <a:r>
              <a:rPr lang="zh-CN" altLang="en-US" dirty="0"/>
              <a:t>图像基本操作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3.3.</a:t>
            </a:r>
            <a:r>
              <a:rPr lang="zh-CN" altLang="en-US" dirty="0">
                <a:solidFill>
                  <a:srgbClr val="00B050"/>
                </a:solidFill>
              </a:rPr>
              <a:t>滤波与卷积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3.4.</a:t>
            </a:r>
            <a:r>
              <a:rPr lang="zh-CN" altLang="en-US" dirty="0"/>
              <a:t>模板匹配</a:t>
            </a:r>
            <a:endParaRPr lang="en-US" altLang="zh-CN" dirty="0"/>
          </a:p>
          <a:p>
            <a:r>
              <a:rPr lang="en-US" altLang="zh-CN" dirty="0"/>
              <a:t>3.5.</a:t>
            </a:r>
            <a:r>
              <a:rPr lang="zh-CN" altLang="en-US" dirty="0"/>
              <a:t>边缘检测</a:t>
            </a:r>
            <a:endParaRPr lang="en-US" altLang="zh-CN" dirty="0"/>
          </a:p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31946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85808-0C63-A649-B161-732A560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24F3A-4993-804F-814A-1F95F4CF2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kumimoji="1" lang="zh-CN" altLang="en-US" dirty="0"/>
              <a:t>定义曲线有关能量</a:t>
            </a:r>
            <a:endParaRPr kumimoji="1" lang="en-US" altLang="zh-CN" dirty="0"/>
          </a:p>
          <a:p>
            <a:r>
              <a:rPr kumimoji="1" lang="zh-CN" altLang="en-US" dirty="0"/>
              <a:t>曲线表示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能量函数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6BFE4-2879-9444-B38E-D2DBDF82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43200"/>
            <a:ext cx="3124200" cy="5100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3D986C-7BDA-CD41-92CD-BEEA77CC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94" y="4325282"/>
            <a:ext cx="6187411" cy="6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0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C6EC-A338-4343-88DE-868726E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264E9-7FC8-0A47-9E3C-18077F54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内部能量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边界足够光滑，边界长度，边界面积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外部能量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边界靠近边缘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92654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C6EC-A338-4343-88DE-868726E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264E9-7FC8-0A47-9E3C-18077F54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能量定义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4C9371-6F6D-1B47-A383-63F7ACC8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3867"/>
            <a:ext cx="7391400" cy="39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051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DC6EC-A338-4343-88DE-868726E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r>
              <a:rPr lang="en-US" altLang="zh-CN" dirty="0"/>
              <a:t>—</a:t>
            </a:r>
            <a:r>
              <a:rPr lang="zh-CN" altLang="en-US" dirty="0"/>
              <a:t>边缘表示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264E9-7FC8-0A47-9E3C-18077F54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梯度速降寻找边界表示能量极值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43B8B6-9F95-0249-987F-CB661940B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20028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649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本章小结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数字图像的表示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二维函数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二维至一维映射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图像基本操作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点操作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局部区域操作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全局操作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滤波与卷积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噪声类型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高斯滤波器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滤波核参数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边界效应</a:t>
            </a:r>
            <a:endParaRPr lang="en-US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>
            <a:extLst>
              <a:ext uri="{FF2B5EF4-FFF2-40B4-BE49-F238E27FC236}">
                <a16:creationId xmlns:a16="http://schemas.microsoft.com/office/drawing/2014/main" id="{F90EF2CC-4D83-4B45-999A-A2F7496B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模板匹配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相关运算</a:t>
            </a:r>
            <a:endParaRPr lang="en-US" altLang="zh-CN" sz="2000" dirty="0"/>
          </a:p>
          <a:p>
            <a:r>
              <a:rPr lang="zh-CN" altLang="en-US" sz="2400" dirty="0"/>
              <a:t>边缘检测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边缘定义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边缘检测步骤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梯度检测子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高斯拉普拉斯检测子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Canny</a:t>
            </a:r>
            <a:r>
              <a:rPr lang="zh-CN" altLang="en-US" sz="2000" dirty="0"/>
              <a:t>检测子</a:t>
            </a:r>
            <a:endParaRPr lang="en-US" altLang="zh-CN" sz="2000" dirty="0"/>
          </a:p>
          <a:p>
            <a:r>
              <a:rPr lang="zh-CN" altLang="en-US" sz="2400" dirty="0"/>
              <a:t>边缘连接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边缘分组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边缘表示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559141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546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尺度空间与图像</a:t>
            </a:r>
            <a:r>
              <a:rPr lang="zh-CN" altLang="en-US" dirty="0"/>
              <a:t>局部特征提取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5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681162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1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830387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2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979612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3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2130425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4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279650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295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54125" y="4610100"/>
            <a:ext cx="7772400" cy="1699153"/>
          </a:xfrm>
        </p:spPr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 err="1"/>
              <a:t>噪声特性如何度量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是否可以在多幅图像中统一度量</a:t>
            </a:r>
            <a:endParaRPr lang="en-US" sz="2400" dirty="0"/>
          </a:p>
          <a:p>
            <a:r>
              <a:rPr lang="en-US" altLang="zh-CN" sz="2400" dirty="0" err="1"/>
              <a:t>如何减少噪声</a:t>
            </a:r>
            <a:r>
              <a:rPr lang="zh-CN" altLang="en-US" sz="2400" dirty="0"/>
              <a:t>，在噪声图像中估计出真值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8" cstate="print"/>
          <a:srcRect l="5441" r="6235"/>
          <a:stretch>
            <a:fillRect/>
          </a:stretch>
        </p:blipFill>
        <p:spPr bwMode="auto">
          <a:xfrm>
            <a:off x="3732213" y="1708150"/>
            <a:ext cx="52292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03600" y="1562100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8088" y="1562100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292350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301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430462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438400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34F43E9-24B0-D340-BB34-5F4CD4AEB7E7}"/>
              </a:ext>
            </a:extLst>
          </p:cNvPr>
          <p:cNvSpPr/>
          <p:nvPr/>
        </p:nvSpPr>
        <p:spPr>
          <a:xfrm>
            <a:off x="444790" y="105587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动机：去噪</a:t>
            </a:r>
          </a:p>
        </p:txBody>
      </p:sp>
    </p:spTree>
    <p:extLst>
      <p:ext uri="{BB962C8B-B14F-4D97-AF65-F5344CB8AC3E}">
        <p14:creationId xmlns:p14="http://schemas.microsoft.com/office/powerpoint/2010/main" val="14211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2138" y="1384300"/>
            <a:ext cx="3432175" cy="4114800"/>
          </a:xfrm>
        </p:spPr>
        <p:txBody>
          <a:bodyPr>
            <a:normAutofit lnSpcReduction="10000"/>
          </a:bodyPr>
          <a:lstStyle/>
          <a:p>
            <a:pPr marL="0" lvl="1" indent="0">
              <a:spcAft>
                <a:spcPts val="1200"/>
              </a:spcAft>
              <a:buNone/>
            </a:pPr>
            <a:r>
              <a:rPr lang="zh-CN" altLang="en-US" b="1" dirty="0">
                <a:cs typeface="Arial" pitchFamily="34" charset="0"/>
              </a:rPr>
              <a:t>常用噪声类型</a:t>
            </a:r>
            <a:endParaRPr lang="en-US" b="1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zh-CN" altLang="en-US" sz="2000" b="1" dirty="0">
                <a:cs typeface="Arial" pitchFamily="34" charset="0"/>
              </a:rPr>
              <a:t>椒盐噪声：</a:t>
            </a:r>
            <a:endParaRPr lang="en-US" altLang="zh-CN" sz="2000" b="1" dirty="0">
              <a:cs typeface="Arial" pitchFamily="34" charset="0"/>
            </a:endParaRPr>
          </a:p>
          <a:p>
            <a:pPr marL="0" lvl="1" indent="0">
              <a:spcAft>
                <a:spcPts val="1200"/>
              </a:spcAft>
              <a:buNone/>
            </a:pPr>
            <a:r>
              <a:rPr lang="zh-CN" altLang="en-US" sz="2000" b="1" dirty="0">
                <a:cs typeface="Arial" pitchFamily="34" charset="0"/>
              </a:rPr>
              <a:t>      随机的黑白像素点</a:t>
            </a: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zh-CN" altLang="en-US" sz="2000" b="1" dirty="0">
                <a:cs typeface="Arial" pitchFamily="34" charset="0"/>
              </a:rPr>
              <a:t>脉冲噪声：</a:t>
            </a:r>
            <a:endParaRPr lang="en-US" altLang="zh-CN" sz="2000" b="1" dirty="0">
              <a:cs typeface="Arial" pitchFamily="34" charset="0"/>
            </a:endParaRPr>
          </a:p>
          <a:p>
            <a:pPr marL="0" lvl="1" indent="0">
              <a:spcAft>
                <a:spcPts val="1200"/>
              </a:spcAft>
              <a:buNone/>
            </a:pPr>
            <a:r>
              <a:rPr lang="zh-CN" altLang="en-US" sz="2000" b="1" dirty="0">
                <a:cs typeface="Arial" pitchFamily="34" charset="0"/>
              </a:rPr>
              <a:t>      随机的白点</a:t>
            </a: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zh-CN" altLang="en-US" sz="2000" b="1" dirty="0">
                <a:cs typeface="Arial" pitchFamily="34" charset="0"/>
              </a:rPr>
              <a:t>高斯噪声：</a:t>
            </a:r>
            <a:endParaRPr lang="en-US" altLang="zh-CN" sz="2000" b="1" dirty="0">
              <a:cs typeface="Arial" pitchFamily="34" charset="0"/>
            </a:endParaRPr>
          </a:p>
          <a:p>
            <a:pPr marL="0" lvl="1" indent="0">
              <a:spcAft>
                <a:spcPts val="1200"/>
              </a:spcAft>
              <a:buNone/>
            </a:pPr>
            <a:r>
              <a:rPr lang="zh-CN" altLang="en-US" sz="2000" b="1" dirty="0">
                <a:cs typeface="Arial" pitchFamily="34" charset="0"/>
              </a:rPr>
              <a:t>      均匀区域噪声服从</a:t>
            </a:r>
            <a:endParaRPr lang="en-US" altLang="zh-CN" sz="2000" b="1" dirty="0">
              <a:cs typeface="Arial" pitchFamily="34" charset="0"/>
            </a:endParaRPr>
          </a:p>
          <a:p>
            <a:pPr marL="0" lvl="1" indent="0">
              <a:spcAft>
                <a:spcPts val="1200"/>
              </a:spcAft>
              <a:buNone/>
            </a:pPr>
            <a:r>
              <a:rPr lang="zh-CN" altLang="en-US" sz="2000" b="1" dirty="0">
                <a:cs typeface="Arial" pitchFamily="34" charset="0"/>
              </a:rPr>
              <a:t>      高斯分布</a:t>
            </a:r>
            <a:endParaRPr lang="en-US" sz="2000" b="1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13316" name="Picture 5" descr="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1201738"/>
            <a:ext cx="4243388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7821613" y="6569075"/>
            <a:ext cx="28114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28503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09575" y="-39688"/>
            <a:ext cx="8229600" cy="114300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>
                <a:latin typeface="Courier New" pitchFamily="49" charset="0"/>
                <a:cs typeface="Courier New" pitchFamily="49" charset="0"/>
              </a:rPr>
              <a:t>高斯噪声</a:t>
            </a:r>
            <a:endParaRPr lang="en-US" dirty="0"/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7712075" y="6569075"/>
            <a:ext cx="28114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Fig: M. Hebert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5625" y="800100"/>
            <a:ext cx="6813550" cy="5229225"/>
            <a:chOff x="-101664" y="1201707"/>
            <a:chExt cx="6813550" cy="5229225"/>
          </a:xfrm>
        </p:grpSpPr>
        <p:pic>
          <p:nvPicPr>
            <p:cNvPr id="143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3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</p:spTree>
    <p:extLst>
      <p:ext uri="{BB962C8B-B14F-4D97-AF65-F5344CB8AC3E}">
        <p14:creationId xmlns:p14="http://schemas.microsoft.com/office/powerpoint/2010/main" val="71645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36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19145" r="21249" b="8376"/>
          <a:stretch>
            <a:fillRect/>
          </a:stretch>
        </p:blipFill>
        <p:spPr bwMode="auto">
          <a:xfrm>
            <a:off x="381000" y="152400"/>
            <a:ext cx="8458200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7467600" y="762000"/>
            <a:ext cx="152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噪声方差的影响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eaLnBrk="0" hangingPunct="0"/>
            <a:endParaRPr lang="en-US" dirty="0">
              <a:solidFill>
                <a:srgbClr val="00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图像仅仅显示噪声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137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21249" t="19145" r="30000" b="8376"/>
          <a:stretch>
            <a:fillRect/>
          </a:stretch>
        </p:blipFill>
        <p:spPr bwMode="auto">
          <a:xfrm>
            <a:off x="457200" y="152400"/>
            <a:ext cx="7148513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7467600" y="762000"/>
            <a:ext cx="152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噪声方差的影响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eaLnBrk="0" hangingPunct="0"/>
            <a:endParaRPr lang="en-US" altLang="zh-CN" dirty="0">
              <a:solidFill>
                <a:srgbClr val="00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图像仅仅显示噪声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</a:p>
          <a:p>
            <a:pPr eaLnBrk="0" hangingPunct="0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7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/>
              <a:t>3.2.</a:t>
            </a:r>
            <a:r>
              <a:rPr lang="zh-CN" altLang="en-US" dirty="0"/>
              <a:t>图像基本操作</a:t>
            </a:r>
            <a:endParaRPr lang="en-US" altLang="zh-CN" dirty="0"/>
          </a:p>
          <a:p>
            <a:r>
              <a:rPr lang="en-US" altLang="zh-CN" dirty="0"/>
              <a:t>3.3.</a:t>
            </a:r>
            <a:r>
              <a:rPr lang="zh-CN" altLang="en-US" dirty="0"/>
              <a:t>滤波与卷积</a:t>
            </a:r>
            <a:endParaRPr lang="en-US" dirty="0"/>
          </a:p>
          <a:p>
            <a:r>
              <a:rPr lang="en-US" altLang="zh-CN" dirty="0"/>
              <a:t>3.4.</a:t>
            </a:r>
            <a:r>
              <a:rPr lang="zh-CN" altLang="en-US" dirty="0"/>
              <a:t>模板匹配</a:t>
            </a:r>
            <a:endParaRPr lang="en-US" altLang="zh-CN" dirty="0"/>
          </a:p>
          <a:p>
            <a:r>
              <a:rPr lang="en-US" altLang="zh-CN" dirty="0"/>
              <a:t>3.5.</a:t>
            </a:r>
            <a:r>
              <a:rPr lang="zh-CN" altLang="en-US" dirty="0"/>
              <a:t>边缘检测</a:t>
            </a:r>
            <a:endParaRPr lang="en-US" altLang="zh-CN" dirty="0"/>
          </a:p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6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41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19829" r="22083" b="8376"/>
          <a:stretch>
            <a:fillRect/>
          </a:stretch>
        </p:blipFill>
        <p:spPr bwMode="auto">
          <a:xfrm>
            <a:off x="304800" y="84138"/>
            <a:ext cx="8610600" cy="669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7467600" y="762000"/>
            <a:ext cx="152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噪声方差的影响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eaLnBrk="0" hangingPunct="0"/>
            <a:endParaRPr lang="en-US" altLang="zh-CN" dirty="0">
              <a:solidFill>
                <a:srgbClr val="00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图像仅仅显示噪声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</a:p>
          <a:p>
            <a:pPr eaLnBrk="0" hangingPunct="0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6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0"/>
            <a:ext cx="548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12725" y="2200275"/>
            <a:ext cx="123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" pitchFamily="18" charset="0"/>
              </a:rPr>
              <a:t>sigma=1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7467600" y="762000"/>
            <a:ext cx="152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噪声方差的影响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eaLnBrk="0" hangingPunct="0"/>
            <a:endParaRPr lang="en-US" altLang="zh-CN" dirty="0">
              <a:solidFill>
                <a:srgbClr val="00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图像仅仅显示噪声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08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1638" y="0"/>
            <a:ext cx="548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34950" y="2232025"/>
            <a:ext cx="1389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" pitchFamily="18" charset="0"/>
              </a:rPr>
              <a:t>sigma=16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7467600" y="762000"/>
            <a:ext cx="152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噪声方差的影响</a:t>
            </a:r>
            <a:r>
              <a:rPr lang="en-US" altLang="zh-CN" dirty="0">
                <a:solidFill>
                  <a:srgbClr val="000000"/>
                </a:solidFill>
              </a:rPr>
              <a:t>:</a:t>
            </a:r>
          </a:p>
          <a:p>
            <a:pPr eaLnBrk="0" hangingPunct="0"/>
            <a:endParaRPr lang="en-US" altLang="zh-CN" dirty="0">
              <a:solidFill>
                <a:srgbClr val="000000"/>
              </a:solidFill>
            </a:endParaRPr>
          </a:p>
          <a:p>
            <a:pPr eaLnBrk="0" hangingPunct="0"/>
            <a:r>
              <a:rPr lang="zh-CN" altLang="en-US" dirty="0">
                <a:solidFill>
                  <a:srgbClr val="000000"/>
                </a:solidFill>
              </a:rPr>
              <a:t>图像仅仅显示噪声</a:t>
            </a:r>
            <a:r>
              <a:rPr lang="en-US" altLang="zh-CN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964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7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2048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1754188"/>
          </a:xfrm>
        </p:spPr>
        <p:txBody>
          <a:bodyPr/>
          <a:lstStyle/>
          <a:p>
            <a:endParaRPr lang="en-US" sz="2400" dirty="0"/>
          </a:p>
          <a:p>
            <a:r>
              <a:rPr lang="en-US" altLang="zh-CN" sz="2800" dirty="0" err="1"/>
              <a:t>如何减少噪声</a:t>
            </a:r>
            <a:r>
              <a:rPr lang="zh-CN" altLang="en-US" sz="2800" dirty="0"/>
              <a:t>，在噪声图像中估计出真值</a:t>
            </a:r>
            <a:r>
              <a:rPr lang="en-US" altLang="zh-CN" sz="2800" dirty="0"/>
              <a:t>?</a:t>
            </a:r>
          </a:p>
          <a:p>
            <a:r>
              <a:rPr lang="zh-CN" altLang="en-US" sz="2800" dirty="0"/>
              <a:t>如果只有一副图像？</a:t>
            </a:r>
            <a:endParaRPr lang="en-US" sz="2800" dirty="0"/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490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一种解法</a:t>
            </a:r>
            <a:endParaRPr lang="en-US" dirty="0"/>
          </a:p>
          <a:p>
            <a:pPr>
              <a:buFontTx/>
              <a:buChar char="•"/>
            </a:pPr>
            <a:r>
              <a:rPr lang="zh-CN" altLang="en-US" dirty="0"/>
              <a:t>使用像素中心窗口邻域平均值替代像素</a:t>
            </a:r>
            <a:endParaRPr lang="en-US" dirty="0"/>
          </a:p>
          <a:p>
            <a:pPr>
              <a:buFontTx/>
              <a:buChar char="•"/>
            </a:pPr>
            <a:r>
              <a:rPr lang="zh-CN" altLang="en-US" dirty="0"/>
              <a:t>假设：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像素窗口区域同分布</a:t>
            </a:r>
            <a:endParaRPr lang="en-US" altLang="zh-CN" dirty="0"/>
          </a:p>
          <a:p>
            <a:pPr lvl="1"/>
            <a:r>
              <a:rPr lang="zh-CN" altLang="en-US" dirty="0"/>
              <a:t>各个像素依次独立处理</a:t>
            </a:r>
            <a:endParaRPr lang="en-US" dirty="0"/>
          </a:p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6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使用像素中心窗口邻域平均值替代像素</a:t>
            </a:r>
            <a:endParaRPr lang="en-US" altLang="zh-CN" dirty="0"/>
          </a:p>
          <a:p>
            <a:pPr>
              <a:buFontTx/>
              <a:buChar char="•"/>
            </a:pPr>
            <a:r>
              <a:rPr lang="zh-CN" altLang="en-US" dirty="0"/>
              <a:t>一维滑动平均：</a:t>
            </a:r>
            <a:endParaRPr lang="en-US" dirty="0"/>
          </a:p>
        </p:txBody>
      </p:sp>
      <p:pic>
        <p:nvPicPr>
          <p:cNvPr id="22532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599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42048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加权滑动平均</a:t>
            </a:r>
            <a:endParaRPr lang="en-US" dirty="0"/>
          </a:p>
          <a:p>
            <a:r>
              <a:rPr lang="zh-CN" altLang="en-US" dirty="0"/>
              <a:t>增加权重</a:t>
            </a:r>
            <a:endParaRPr lang="en-US" dirty="0"/>
          </a:p>
          <a:p>
            <a:r>
              <a:rPr lang="zh-CN" altLang="en-US" i="1" dirty="0"/>
              <a:t>如</a:t>
            </a:r>
            <a:r>
              <a:rPr lang="en-US" i="1" dirty="0"/>
              <a:t> </a:t>
            </a:r>
            <a:r>
              <a:rPr lang="en-US" dirty="0"/>
              <a:t> [1, 1, 1, 1, 1]  / 5 </a:t>
            </a:r>
          </a:p>
        </p:txBody>
      </p:sp>
      <p:pic>
        <p:nvPicPr>
          <p:cNvPr id="23556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505994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3634058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加权滑动平均</a:t>
            </a:r>
            <a:endParaRPr lang="en-US" dirty="0"/>
          </a:p>
          <a:p>
            <a:r>
              <a:rPr lang="zh-CN" altLang="en-US" dirty="0"/>
              <a:t>非均匀权重</a:t>
            </a:r>
            <a:r>
              <a:rPr lang="en-US" dirty="0"/>
              <a:t> [1, 4, 6, 4, 1] / 16</a:t>
            </a:r>
          </a:p>
        </p:txBody>
      </p:sp>
      <p:pic>
        <p:nvPicPr>
          <p:cNvPr id="2458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53804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726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850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51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975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976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24713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75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874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75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999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000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46436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" y="914400"/>
            <a:ext cx="7213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40500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77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89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99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023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02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46452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79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92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23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047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04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375354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822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823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947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948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949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58806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滑动平均</a:t>
            </a:r>
            <a:endParaRPr lang="en-US" dirty="0"/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846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7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971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426900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相关</a:t>
            </a:r>
            <a:endParaRPr lang="en-US" dirty="0"/>
          </a:p>
        </p:txBody>
      </p:sp>
      <p:pic>
        <p:nvPicPr>
          <p:cNvPr id="31747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0" dirty="0"/>
              <a:t>均值滤波窗口大小</a:t>
            </a:r>
            <a:r>
              <a:rPr lang="en-US" sz="2400" b="0" dirty="0"/>
              <a:t>2</a:t>
            </a:r>
            <a:r>
              <a:rPr lang="en-US" sz="2400" b="0" i="1" dirty="0"/>
              <a:t>k</a:t>
            </a:r>
            <a:r>
              <a:rPr lang="en-US" sz="2400" b="0" dirty="0"/>
              <a:t>+1 x 2</a:t>
            </a:r>
            <a:r>
              <a:rPr lang="en-US" sz="2400" b="0" i="1" dirty="0"/>
              <a:t>k</a:t>
            </a:r>
            <a:r>
              <a:rPr lang="en-US" sz="2400" b="0" dirty="0"/>
              <a:t>+1</a:t>
            </a:r>
            <a:r>
              <a:rPr lang="zh-CN" altLang="en-US" sz="2400" b="0" dirty="0"/>
              <a:t>：</a:t>
            </a:r>
            <a:endParaRPr lang="en-US" sz="2400" b="0" dirty="0"/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3111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每个像素</a:t>
            </a:r>
            <a:r>
              <a:rPr lang="en-US" altLang="zh-CN" i="1" dirty="0"/>
              <a:t> F[</a:t>
            </a:r>
            <a:r>
              <a:rPr lang="en-US" altLang="zh-CN" i="1" dirty="0" err="1"/>
              <a:t>i,j</a:t>
            </a:r>
            <a:r>
              <a:rPr lang="en-US" altLang="zh-CN" i="1" dirty="0"/>
              <a:t>]</a:t>
            </a:r>
            <a:r>
              <a:rPr lang="en-US" b="0" i="1" dirty="0" err="1"/>
              <a:t>在其邻域循环</a:t>
            </a:r>
            <a:endParaRPr lang="en-US" b="0" i="1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6178550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权值归一化</a:t>
            </a:r>
            <a:endParaRPr lang="en-US" b="0" i="1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 err="1"/>
              <a:t>然后给窗口每个位置设置不同的权重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9" y="5802313"/>
            <a:ext cx="14017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非均匀权重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10193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相关</a:t>
            </a:r>
            <a:endParaRPr lang="en-US" dirty="0"/>
          </a:p>
        </p:txBody>
      </p:sp>
      <p:pic>
        <p:nvPicPr>
          <p:cNvPr id="32771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图像滤波</a:t>
            </a:r>
            <a:r>
              <a:rPr lang="zh-CN" altLang="en-US" sz="2400" b="0" dirty="0"/>
              <a:t>：将像素值替换成邻域像素值的线性组合</a:t>
            </a:r>
            <a:endParaRPr lang="en-US" sz="2400" b="0" dirty="0"/>
          </a:p>
          <a:p>
            <a:endParaRPr lang="en-US" sz="2400" b="0" dirty="0"/>
          </a:p>
          <a:p>
            <a:r>
              <a:rPr lang="en-US" sz="2400" b="0" dirty="0" err="1"/>
              <a:t>滤波核“</a:t>
            </a:r>
            <a:r>
              <a:rPr lang="en-US" sz="2400" dirty="0" err="1"/>
              <a:t>kernel</a:t>
            </a:r>
            <a:r>
              <a:rPr lang="en-US" sz="2400" b="0" dirty="0" err="1"/>
              <a:t>”或“</a:t>
            </a:r>
            <a:r>
              <a:rPr lang="en-US" sz="2400" dirty="0" err="1"/>
              <a:t>mask</a:t>
            </a:r>
            <a:r>
              <a:rPr lang="en-US" sz="2400" b="0" dirty="0"/>
              <a:t>” </a:t>
            </a:r>
            <a:r>
              <a:rPr lang="en-US" sz="2400" b="0" i="1" dirty="0"/>
              <a:t>H</a:t>
            </a:r>
            <a:r>
              <a:rPr lang="en-US" sz="2400" b="0" dirty="0"/>
              <a:t>[</a:t>
            </a:r>
            <a:r>
              <a:rPr lang="en-US" sz="2400" b="0" i="1" dirty="0" err="1"/>
              <a:t>u,v</a:t>
            </a:r>
            <a:r>
              <a:rPr lang="en-US" sz="2400" b="0" dirty="0"/>
              <a:t>] </a:t>
            </a:r>
            <a:r>
              <a:rPr lang="en-US" sz="2400" b="0" dirty="0" err="1"/>
              <a:t>是线性组合的权重</a:t>
            </a:r>
            <a:r>
              <a:rPr lang="en-US" sz="2400" b="0" dirty="0"/>
              <a:t>.</a:t>
            </a:r>
          </a:p>
          <a:p>
            <a:endParaRPr lang="en-US" sz="2400" b="0" dirty="0"/>
          </a:p>
        </p:txBody>
      </p:sp>
      <p:pic>
        <p:nvPicPr>
          <p:cNvPr id="32773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0" dirty="0"/>
              <a:t>这种操作称为相关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9166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9750" y="1260475"/>
            <a:ext cx="7772400" cy="4114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如何设置滤波核</a:t>
            </a:r>
            <a:r>
              <a:rPr lang="en-US" altLang="zh-CN" sz="2800" i="1" dirty="0"/>
              <a:t>H</a:t>
            </a:r>
            <a:r>
              <a:rPr lang="zh-CN" altLang="en-US" sz="2800" dirty="0"/>
              <a:t>的值</a:t>
            </a:r>
            <a:r>
              <a:rPr lang="en-US" sz="2800" dirty="0"/>
              <a:t>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1577975" y="25146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64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 </a:t>
            </a:r>
            <a:endParaRPr 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dirty="0"/>
              <a:t>box filter: </a:t>
            </a:r>
          </a:p>
          <a:p>
            <a:r>
              <a:rPr lang="zh-CN" altLang="en-US" b="0" dirty="0"/>
              <a:t>白 </a:t>
            </a:r>
            <a:r>
              <a:rPr lang="en-US" b="0" dirty="0"/>
              <a:t>= </a:t>
            </a:r>
            <a:r>
              <a:rPr lang="zh-CN" altLang="en-US" b="0" dirty="0"/>
              <a:t>值高</a:t>
            </a:r>
            <a:r>
              <a:rPr lang="en-US" b="0" dirty="0"/>
              <a:t>, </a:t>
            </a:r>
            <a:r>
              <a:rPr lang="zh-CN" altLang="en-US" b="0" dirty="0"/>
              <a:t>黑</a:t>
            </a:r>
            <a:r>
              <a:rPr lang="en-US" b="0" dirty="0"/>
              <a:t>= </a:t>
            </a:r>
            <a:r>
              <a:rPr lang="zh-CN" altLang="en-US" b="0" dirty="0"/>
              <a:t>值低</a:t>
            </a:r>
            <a:endParaRPr lang="en-US" sz="1400" b="0" dirty="0"/>
          </a:p>
        </p:txBody>
      </p:sp>
      <p:cxnSp>
        <p:nvCxnSpPr>
          <p:cNvPr id="34823" name="Straight Arrow Connector 7"/>
          <p:cNvCxnSpPr>
            <a:cxnSpLocks noChangeShapeType="1"/>
            <a:stCxn id="34822" idx="1"/>
          </p:cNvCxnSpPr>
          <p:nvPr/>
        </p:nvCxnSpPr>
        <p:spPr bwMode="auto">
          <a:xfrm flipH="1">
            <a:off x="4813300" y="1597929"/>
            <a:ext cx="452438" cy="2608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824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原始图像</a:t>
            </a:r>
            <a:endParaRPr lang="en-US" dirty="0"/>
          </a:p>
        </p:txBody>
      </p:sp>
      <p:sp>
        <p:nvSpPr>
          <p:cNvPr id="34825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滤波后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849938" y="2005013"/>
            <a:ext cx="3038475" cy="3797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94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5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我们希望离中心距离近的像素对输出影响大？</a:t>
            </a:r>
            <a:endParaRPr lang="en-US" sz="2400" dirty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959475" y="2114550"/>
            <a:ext cx="2736816" cy="3617913"/>
            <a:chOff x="6215085" y="2187558"/>
            <a:chExt cx="2736852" cy="361794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6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02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5" y="2187558"/>
              <a:ext cx="1925663" cy="75713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zh-CN" altLang="en-US" sz="2400" b="0" kern="0" dirty="0">
                  <a:solidFill>
                    <a:srgbClr val="000000"/>
                  </a:solidFill>
                  <a:latin typeface="Myriad Roman"/>
                </a:rPr>
                <a:t>内核近似为高斯函数：</a:t>
              </a:r>
              <a:endParaRPr lang="en-US" sz="2400" b="0" kern="0" dirty="0">
                <a:solidFill>
                  <a:srgbClr val="000000"/>
                </a:solidFill>
                <a:latin typeface="Myriad Roman"/>
              </a:endParaRPr>
            </a:p>
          </p:txBody>
        </p:sp>
      </p:grpSp>
      <p:sp>
        <p:nvSpPr>
          <p:cNvPr id="2201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1998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175" y="2370138"/>
            <a:ext cx="3513138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3175" y="2370138"/>
            <a:ext cx="3487738" cy="3487737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65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6400" y="1274763"/>
            <a:ext cx="8737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Arial"/>
              </a:rPr>
              <a:t>图像可以看成一个函数</a:t>
            </a:r>
            <a:r>
              <a:rPr lang="zh-CN" altLang="en-US" sz="2800" b="0" kern="0" dirty="0">
                <a:solidFill>
                  <a:srgbClr val="000000"/>
                </a:solidFill>
                <a:latin typeface="Arial"/>
              </a:rPr>
              <a:t>，</a:t>
            </a:r>
            <a:r>
              <a:rPr lang="en-US" sz="2800" b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i="1" kern="0" dirty="0">
                <a:solidFill>
                  <a:srgbClr val="000000"/>
                </a:solidFill>
                <a:latin typeface="Arial"/>
              </a:rPr>
              <a:t>f</a:t>
            </a:r>
            <a:r>
              <a:rPr lang="zh-CN" altLang="en-US" sz="2800" b="0" kern="0" dirty="0">
                <a:solidFill>
                  <a:srgbClr val="000000"/>
                </a:solidFill>
                <a:latin typeface="Arial"/>
              </a:rPr>
              <a:t>，从</a:t>
            </a:r>
            <a:r>
              <a:rPr lang="zh-CN" altLang="en-US" sz="28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sz="2800" b="0" kern="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sz="2800" b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zh-CN" altLang="en-US" sz="2800" kern="0" dirty="0">
                <a:solidFill>
                  <a:srgbClr val="000000"/>
                </a:solidFill>
                <a:latin typeface="Arial"/>
              </a:rPr>
              <a:t>到</a:t>
            </a:r>
            <a:r>
              <a:rPr lang="en-US" sz="2800" b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R: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 b="0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sz="2400" b="0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sz="2400" b="0" kern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400" b="0" kern="0" dirty="0">
                <a:solidFill>
                  <a:srgbClr val="000000"/>
                </a:solidFill>
                <a:latin typeface="Arial"/>
              </a:rPr>
              <a:t>表示</a:t>
            </a:r>
            <a:r>
              <a:rPr lang="en-US" sz="2400" b="0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sz="2400" b="0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sz="2400" b="0" kern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zh-CN" altLang="en-US" sz="2400" kern="0" dirty="0">
                <a:solidFill>
                  <a:srgbClr val="000000"/>
                </a:solidFill>
                <a:latin typeface="Arial"/>
              </a:rPr>
              <a:t>处的强度</a:t>
            </a:r>
            <a:endParaRPr lang="en-US" sz="2400" b="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0" kern="0" dirty="0">
                <a:solidFill>
                  <a:srgbClr val="000000"/>
                </a:solidFill>
                <a:latin typeface="Arial"/>
              </a:rPr>
              <a:t>实际中，仅仅定义在一个矩形区域，灰度值也处于一定的范围：</a:t>
            </a:r>
            <a:endParaRPr lang="en-US" sz="2400" b="0" kern="0" dirty="0">
              <a:solidFill>
                <a:srgbClr val="000000"/>
              </a:solidFill>
              <a:latin typeface="Arial"/>
            </a:endParaRPr>
          </a:p>
          <a:p>
            <a:pPr marL="1143000" lvl="2" indent="-22860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b="0" i="1" kern="0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: [</a:t>
            </a:r>
            <a:r>
              <a:rPr lang="en-US" sz="2000" b="0" i="1" kern="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b="0" i="1" kern="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] </a:t>
            </a:r>
            <a:r>
              <a:rPr lang="en-US" sz="2000" b="0" kern="0" dirty="0">
                <a:solidFill>
                  <a:srgbClr val="000000"/>
                </a:solidFill>
                <a:latin typeface="Helvetica" pitchFamily="34" charset="0"/>
              </a:rPr>
              <a:t>x 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[</a:t>
            </a:r>
            <a:r>
              <a:rPr lang="en-US" sz="2000" b="0" i="1" kern="0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zh-CN" altLang="en-US" sz="2000" b="0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000" b="0" i="1" kern="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] 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[0, 1.0]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 dirty="0">
              <a:solidFill>
                <a:srgbClr val="000000"/>
              </a:solidFill>
              <a:latin typeface="Arial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0" kern="0" dirty="0">
                <a:solidFill>
                  <a:srgbClr val="000000"/>
                </a:solidFill>
                <a:latin typeface="Arial"/>
              </a:rPr>
              <a:t>彩色图像则表示为三通道的矢量值函数：</a:t>
            </a:r>
            <a:endParaRPr lang="en-US" sz="2800" b="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336691"/>
              </p:ext>
            </p:extLst>
          </p:nvPr>
        </p:nvGraphicFramePr>
        <p:xfrm>
          <a:off x="2819400" y="4800600"/>
          <a:ext cx="2362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6" name="Equation" r:id="rId4" imgW="1193760" imgH="698400" progId="">
                  <p:embed/>
                </p:oleObj>
              </mc:Choice>
              <mc:Fallback>
                <p:oleObj name="Equation" r:id="rId4" imgW="1193760" imgH="698400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00600"/>
                        <a:ext cx="2362200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793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</a:p>
          <a:p>
            <a:r>
              <a:rPr lang="en-US" altLang="zh-CN" sz="2800" dirty="0" err="1"/>
              <a:t>内核或掩膜大小</a:t>
            </a:r>
            <a:r>
              <a:rPr lang="en-US" altLang="zh-CN" sz="2800" dirty="0"/>
              <a:t>—</a:t>
            </a:r>
            <a:r>
              <a:rPr lang="zh-CN" altLang="en-US" sz="2800" dirty="0"/>
              <a:t>窗口大小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注意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高斯函数有无限支撑集</a:t>
            </a:r>
            <a:r>
              <a:rPr lang="zh-CN" altLang="en-US" sz="2400" dirty="0"/>
              <a:t>，但是离散滤波支撑集有限</a:t>
            </a:r>
            <a:endParaRPr lang="en-US" altLang="zh-CN" sz="24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 </a:t>
            </a:r>
          </a:p>
          <a:p>
            <a:pPr algn="ctr"/>
            <a:r>
              <a:rPr lang="en-US" sz="2800" b="0" dirty="0"/>
              <a:t>10 x 10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3847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</a:p>
          <a:p>
            <a:r>
              <a:rPr lang="zh-CN" altLang="en-US" sz="2800" dirty="0"/>
              <a:t>高斯核方差：平滑的程度</a:t>
            </a:r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dirty="0"/>
          </a:p>
          <a:p>
            <a:pPr algn="ctr"/>
            <a:r>
              <a:rPr lang="en-US" sz="2800" b="0" dirty="0"/>
              <a:t>30 x 30 </a:t>
            </a:r>
            <a:r>
              <a:rPr lang="en-US" sz="2800" dirty="0" err="1"/>
              <a:t>内核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343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Matlab</a:t>
            </a:r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227013" y="982663"/>
            <a:ext cx="11209337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hsize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10;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sigma = 5;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h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fspecial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(‘gaussian’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hsize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sigma);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mesh(h);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imagesc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(h);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h);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imshow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pic>
        <p:nvPicPr>
          <p:cNvPr id="38916" name="Picture 4" descr="gauss_sigma5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2443163"/>
            <a:ext cx="14763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 descr="gauss_sigma5_hsize30_2d.jpg"/>
          <p:cNvPicPr>
            <a:picLocks noChangeAspect="1"/>
          </p:cNvPicPr>
          <p:nvPr/>
        </p:nvPicPr>
        <p:blipFill>
          <a:blip r:embed="rId4" cstate="print"/>
          <a:srcRect l="26300" t="5916" r="22746" b="10709"/>
          <a:stretch>
            <a:fillRect/>
          </a:stretch>
        </p:blipFill>
        <p:spPr bwMode="auto">
          <a:xfrm>
            <a:off x="3036888" y="3532188"/>
            <a:ext cx="403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 descr="graypanda.jpg"/>
          <p:cNvPicPr>
            <a:picLocks noChangeAspect="1"/>
          </p:cNvPicPr>
          <p:nvPr/>
        </p:nvPicPr>
        <p:blipFill>
          <a:blip r:embed="rId5" cstate="print"/>
          <a:srcRect l="13716" t="5885" r="13982" b="11971"/>
          <a:stretch>
            <a:fillRect/>
          </a:stretch>
        </p:blipFill>
        <p:spPr bwMode="auto">
          <a:xfrm>
            <a:off x="4024313" y="4889500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 descr="blurpanda.jpg"/>
          <p:cNvPicPr>
            <a:picLocks noChangeAspect="1"/>
          </p:cNvPicPr>
          <p:nvPr/>
        </p:nvPicPr>
        <p:blipFill>
          <a:blip r:embed="rId6" cstate="print"/>
          <a:srcRect l="12959" t="5775" r="13374" b="12080"/>
          <a:stretch>
            <a:fillRect/>
          </a:stretch>
        </p:blipFill>
        <p:spPr bwMode="auto">
          <a:xfrm>
            <a:off x="6835775" y="4889500"/>
            <a:ext cx="201136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920" name="Straight Arrow Connector 9"/>
          <p:cNvCxnSpPr>
            <a:cxnSpLocks noChangeShapeType="1"/>
          </p:cNvCxnSpPr>
          <p:nvPr/>
        </p:nvCxnSpPr>
        <p:spPr bwMode="auto">
          <a:xfrm>
            <a:off x="6178550" y="5619750"/>
            <a:ext cx="47466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7529513" y="6313488"/>
            <a:ext cx="116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outim</a:t>
            </a:r>
          </a:p>
        </p:txBody>
      </p:sp>
    </p:spTree>
    <p:extLst>
      <p:ext uri="{BB962C8B-B14F-4D97-AF65-F5344CB8AC3E}">
        <p14:creationId xmlns:p14="http://schemas.microsoft.com/office/powerpoint/2010/main" val="1916323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0513" y="939800"/>
            <a:ext cx="60325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2932113" y="406400"/>
            <a:ext cx="2743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>
                <a:solidFill>
                  <a:srgbClr val="000000"/>
                </a:solidFill>
              </a:rPr>
              <a:t>More noise </a:t>
            </a:r>
            <a:r>
              <a:rPr lang="en-US" sz="2600">
                <a:solidFill>
                  <a:srgbClr val="000000"/>
                </a:solidFill>
                <a:sym typeface="Wingdings" pitchFamily="2" charset="2"/>
              </a:rPr>
              <a:t></a:t>
            </a:r>
            <a:endParaRPr lang="en-US" sz="2600">
              <a:solidFill>
                <a:srgbClr val="000000"/>
              </a:solidFill>
            </a:endParaRPr>
          </a:p>
        </p:txBody>
      </p:sp>
      <p:sp>
        <p:nvSpPr>
          <p:cNvPr id="39940" name="TextBox 6"/>
          <p:cNvSpPr txBox="1">
            <a:spLocks noChangeArrowheads="1"/>
          </p:cNvSpPr>
          <p:nvPr/>
        </p:nvSpPr>
        <p:spPr bwMode="auto">
          <a:xfrm rot="5400000">
            <a:off x="5202238" y="4095750"/>
            <a:ext cx="59150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600" dirty="0">
                <a:solidFill>
                  <a:srgbClr val="000000"/>
                </a:solidFill>
              </a:rPr>
              <a:t>核宽度增加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7263" y="69850"/>
            <a:ext cx="4235450" cy="675481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713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381000" y="3998912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边界处理</a:t>
            </a:r>
            <a:endParaRPr lang="en-US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36637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输出大小</a:t>
            </a:r>
            <a:r>
              <a:rPr lang="en-US" sz="2800" dirty="0"/>
              <a:t>?</a:t>
            </a:r>
          </a:p>
          <a:p>
            <a:pPr>
              <a:buFontTx/>
              <a:buChar char="•"/>
            </a:pPr>
            <a:r>
              <a:rPr lang="en-US" sz="2800" dirty="0"/>
              <a:t>MATLAB: filter2(g, f, </a:t>
            </a:r>
            <a:r>
              <a:rPr lang="en-US" sz="2800" i="1" dirty="0"/>
              <a:t>shape</a:t>
            </a:r>
            <a:r>
              <a:rPr lang="en-US" sz="2800" dirty="0"/>
              <a:t>)</a:t>
            </a:r>
          </a:p>
          <a:p>
            <a:pPr lvl="1"/>
            <a:r>
              <a:rPr lang="en-US" sz="2400" i="1" dirty="0"/>
              <a:t>shape</a:t>
            </a:r>
            <a:r>
              <a:rPr lang="en-US" sz="2400" dirty="0"/>
              <a:t> = ‘full’: output size is sum of sizes of f and g</a:t>
            </a:r>
          </a:p>
          <a:p>
            <a:pPr lvl="1"/>
            <a:r>
              <a:rPr lang="en-US" sz="2400" i="1" dirty="0"/>
              <a:t>shape</a:t>
            </a:r>
            <a:r>
              <a:rPr lang="en-US" sz="2400" dirty="0"/>
              <a:t> = ‘same’: output size is same as f</a:t>
            </a:r>
          </a:p>
          <a:p>
            <a:pPr lvl="1"/>
            <a:r>
              <a:rPr lang="en-US" sz="2400" i="1" dirty="0"/>
              <a:t>shape</a:t>
            </a:r>
            <a:r>
              <a:rPr lang="en-US" sz="2400" dirty="0"/>
              <a:t> = ‘valid’: output size is difference of sizes of f and g 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6096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2590800" y="3846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228600" y="3846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2590800" y="6132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9" name="Rectangle 10"/>
          <p:cNvSpPr>
            <a:spLocks noChangeArrowheads="1"/>
          </p:cNvSpPr>
          <p:nvPr/>
        </p:nvSpPr>
        <p:spPr bwMode="auto">
          <a:xfrm>
            <a:off x="228600" y="6132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0" name="Rectangle 13"/>
          <p:cNvSpPr>
            <a:spLocks noChangeArrowheads="1"/>
          </p:cNvSpPr>
          <p:nvPr/>
        </p:nvSpPr>
        <p:spPr bwMode="auto">
          <a:xfrm>
            <a:off x="38862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1" name="Rectangle 14"/>
          <p:cNvSpPr>
            <a:spLocks noChangeArrowheads="1"/>
          </p:cNvSpPr>
          <p:nvPr/>
        </p:nvSpPr>
        <p:spPr bwMode="auto">
          <a:xfrm>
            <a:off x="5715000" y="3998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2" name="Rectangle 15"/>
          <p:cNvSpPr>
            <a:spLocks noChangeArrowheads="1"/>
          </p:cNvSpPr>
          <p:nvPr/>
        </p:nvSpPr>
        <p:spPr bwMode="auto">
          <a:xfrm>
            <a:off x="3657600" y="3998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3" name="Rectangle 16"/>
          <p:cNvSpPr>
            <a:spLocks noChangeArrowheads="1"/>
          </p:cNvSpPr>
          <p:nvPr/>
        </p:nvSpPr>
        <p:spPr bwMode="auto">
          <a:xfrm>
            <a:off x="5715000" y="59801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4" name="Rectangle 17"/>
          <p:cNvSpPr>
            <a:spLocks noChangeArrowheads="1"/>
          </p:cNvSpPr>
          <p:nvPr/>
        </p:nvSpPr>
        <p:spPr bwMode="auto">
          <a:xfrm>
            <a:off x="3657600" y="59039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5" name="Rectangle 19"/>
          <p:cNvSpPr>
            <a:spLocks noChangeArrowheads="1"/>
          </p:cNvSpPr>
          <p:nvPr/>
        </p:nvSpPr>
        <p:spPr bwMode="auto">
          <a:xfrm>
            <a:off x="6858000" y="4227512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7086600" y="4379912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77" name="Rectangle 20"/>
          <p:cNvSpPr>
            <a:spLocks noChangeArrowheads="1"/>
          </p:cNvSpPr>
          <p:nvPr/>
        </p:nvSpPr>
        <p:spPr bwMode="auto">
          <a:xfrm>
            <a:off x="8458200" y="4227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8" name="Rectangle 21"/>
          <p:cNvSpPr>
            <a:spLocks noChangeArrowheads="1"/>
          </p:cNvSpPr>
          <p:nvPr/>
        </p:nvSpPr>
        <p:spPr bwMode="auto">
          <a:xfrm>
            <a:off x="6858000" y="4227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9" name="Rectangle 22"/>
          <p:cNvSpPr>
            <a:spLocks noChangeArrowheads="1"/>
          </p:cNvSpPr>
          <p:nvPr/>
        </p:nvSpPr>
        <p:spPr bwMode="auto">
          <a:xfrm>
            <a:off x="8458200" y="5751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0" name="Rectangle 23"/>
          <p:cNvSpPr>
            <a:spLocks noChangeArrowheads="1"/>
          </p:cNvSpPr>
          <p:nvPr/>
        </p:nvSpPr>
        <p:spPr bwMode="auto">
          <a:xfrm>
            <a:off x="6858000" y="575151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1" name="Text Box 24"/>
          <p:cNvSpPr txBox="1">
            <a:spLocks noChangeArrowheads="1"/>
          </p:cNvSpPr>
          <p:nvPr/>
        </p:nvSpPr>
        <p:spPr bwMode="auto">
          <a:xfrm>
            <a:off x="1330325" y="3505200"/>
            <a:ext cx="57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full</a:t>
            </a:r>
          </a:p>
        </p:txBody>
      </p:sp>
      <p:sp>
        <p:nvSpPr>
          <p:cNvPr id="40982" name="Text Box 25"/>
          <p:cNvSpPr txBox="1">
            <a:spLocks noChangeArrowheads="1"/>
          </p:cNvSpPr>
          <p:nvPr/>
        </p:nvSpPr>
        <p:spPr bwMode="auto">
          <a:xfrm>
            <a:off x="4495800" y="3541712"/>
            <a:ext cx="93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same</a:t>
            </a:r>
          </a:p>
        </p:txBody>
      </p:sp>
      <p:sp>
        <p:nvSpPr>
          <p:cNvPr id="40983" name="Text Box 26"/>
          <p:cNvSpPr txBox="1">
            <a:spLocks noChangeArrowheads="1"/>
          </p:cNvSpPr>
          <p:nvPr/>
        </p:nvSpPr>
        <p:spPr bwMode="auto">
          <a:xfrm>
            <a:off x="7391400" y="3541712"/>
            <a:ext cx="81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valid</a:t>
            </a:r>
          </a:p>
        </p:txBody>
      </p:sp>
      <p:sp>
        <p:nvSpPr>
          <p:cNvPr id="40984" name="Text Box 14"/>
          <p:cNvSpPr txBox="1">
            <a:spLocks noChangeArrowheads="1"/>
          </p:cNvSpPr>
          <p:nvPr/>
        </p:nvSpPr>
        <p:spPr bwMode="auto">
          <a:xfrm>
            <a:off x="7258050" y="6550025"/>
            <a:ext cx="1885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28574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边界处理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349" y="1409171"/>
            <a:ext cx="8229600" cy="4525963"/>
          </a:xfrm>
        </p:spPr>
        <p:txBody>
          <a:bodyPr/>
          <a:lstStyle/>
          <a:p>
            <a:r>
              <a:rPr lang="zh-CN" altLang="en-US" dirty="0"/>
              <a:t>滤波后边界处有何影响</a:t>
            </a:r>
            <a:r>
              <a:rPr lang="en-US" dirty="0"/>
              <a:t>?</a:t>
            </a:r>
          </a:p>
          <a:p>
            <a:pPr lvl="1"/>
            <a:r>
              <a:rPr lang="zh-CN" altLang="en-US" dirty="0"/>
              <a:t>边界无法得到有效窗口</a:t>
            </a:r>
            <a:endParaRPr lang="en-US" dirty="0"/>
          </a:p>
          <a:p>
            <a:pPr lvl="1"/>
            <a:r>
              <a:rPr lang="zh-CN" altLang="en-US" dirty="0"/>
              <a:t>需要进行扩展</a:t>
            </a:r>
            <a:endParaRPr lang="en-US" dirty="0"/>
          </a:p>
          <a:p>
            <a:pPr lvl="1"/>
            <a:r>
              <a:rPr lang="zh-CN" altLang="en-US" dirty="0"/>
              <a:t>方法：</a:t>
            </a:r>
            <a:endParaRPr lang="en-US" dirty="0"/>
          </a:p>
          <a:p>
            <a:pPr lvl="2"/>
            <a:r>
              <a:rPr lang="en-US" dirty="0"/>
              <a:t>clip filter (black)</a:t>
            </a:r>
          </a:p>
          <a:p>
            <a:pPr lvl="2"/>
            <a:r>
              <a:rPr lang="en-US" dirty="0"/>
              <a:t>wrap around</a:t>
            </a:r>
          </a:p>
          <a:p>
            <a:pPr lvl="2"/>
            <a:r>
              <a:rPr lang="en-US" dirty="0"/>
              <a:t>copy edge</a:t>
            </a:r>
          </a:p>
          <a:p>
            <a:pPr lvl="2"/>
            <a:r>
              <a:rPr lang="en-US" dirty="0"/>
              <a:t>reflect across edge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39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边界处理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滤波后边界处有何影响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边界无法得到有效窗口</a:t>
            </a:r>
            <a:endParaRPr lang="en-US" altLang="zh-CN" dirty="0"/>
          </a:p>
          <a:p>
            <a:pPr lvl="1"/>
            <a:r>
              <a:rPr lang="zh-CN" altLang="en-US" dirty="0"/>
              <a:t>需要进行扩展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(</a:t>
            </a:r>
            <a:r>
              <a:rPr lang="en-US" altLang="zh-CN" dirty="0" err="1"/>
              <a:t>Matlab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dirty="0"/>
              <a:t>clip filter (black): 	</a:t>
            </a:r>
            <a:r>
              <a:rPr lang="en-US" dirty="0" err="1"/>
              <a:t>imfilter</a:t>
            </a:r>
            <a:r>
              <a:rPr lang="en-US" dirty="0"/>
              <a:t>(f, g, 0)</a:t>
            </a:r>
          </a:p>
          <a:p>
            <a:pPr lvl="2"/>
            <a:r>
              <a:rPr lang="en-US" dirty="0"/>
              <a:t>wrap around:	</a:t>
            </a:r>
            <a:r>
              <a:rPr lang="en-US" dirty="0" err="1"/>
              <a:t>imfilter</a:t>
            </a:r>
            <a:r>
              <a:rPr lang="en-US" dirty="0"/>
              <a:t>(f, g, ‘circular’)</a:t>
            </a:r>
          </a:p>
          <a:p>
            <a:pPr lvl="2"/>
            <a:r>
              <a:rPr lang="en-US" dirty="0"/>
              <a:t>copy edge: 		</a:t>
            </a:r>
            <a:r>
              <a:rPr lang="en-US" dirty="0" err="1"/>
              <a:t>imfilter</a:t>
            </a:r>
            <a:r>
              <a:rPr lang="en-US" dirty="0"/>
              <a:t>(f, g, ‘replicate’)</a:t>
            </a:r>
          </a:p>
          <a:p>
            <a:pPr lvl="2"/>
            <a:r>
              <a:rPr lang="en-US" dirty="0"/>
              <a:t>reflect across edge: 	</a:t>
            </a:r>
            <a:r>
              <a:rPr lang="en-US" dirty="0" err="1"/>
              <a:t>imfilter</a:t>
            </a:r>
            <a:r>
              <a:rPr lang="en-US" dirty="0"/>
              <a:t>(f, g, ‘symmetric’)</a:t>
            </a:r>
          </a:p>
        </p:txBody>
      </p:sp>
      <p:sp>
        <p:nvSpPr>
          <p:cNvPr id="43012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620970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oup 3"/>
          <p:cNvGraphicFramePr>
            <a:graphicFrameLocks noGrp="1"/>
          </p:cNvGraphicFramePr>
          <p:nvPr/>
        </p:nvGraphicFramePr>
        <p:xfrm>
          <a:off x="5791200" y="24384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卷积</a:t>
            </a: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62000" y="1098373"/>
            <a:ext cx="730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/>
              <a:t>脉冲信号图像的响应</a:t>
            </a:r>
            <a:endParaRPr lang="en-US" sz="2400" b="1" dirty="0"/>
          </a:p>
          <a:p>
            <a:r>
              <a:rPr lang="zh-CN" altLang="en-US" sz="2400" b="0" dirty="0"/>
              <a:t>脉冲信号图像</a:t>
            </a:r>
            <a:r>
              <a:rPr lang="en-US" altLang="zh-CN" sz="2400" i="1" dirty="0"/>
              <a:t>F</a:t>
            </a:r>
            <a:r>
              <a:rPr lang="zh-CN" altLang="en-US" sz="2400" b="0" dirty="0"/>
              <a:t>在滤波核</a:t>
            </a:r>
            <a:r>
              <a:rPr lang="en-US" altLang="zh-CN" sz="2400" i="1" dirty="0"/>
              <a:t>H</a:t>
            </a:r>
            <a:r>
              <a:rPr lang="zh-CN" altLang="en-US" sz="2400" b="0" dirty="0"/>
              <a:t>下的响应？</a:t>
            </a:r>
            <a:endParaRPr lang="en-US" sz="2400" b="0" dirty="0"/>
          </a:p>
        </p:txBody>
      </p:sp>
      <p:pic>
        <p:nvPicPr>
          <p:cNvPr id="44191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Group 69"/>
          <p:cNvGraphicFramePr>
            <a:graphicFrameLocks noGrp="1"/>
          </p:cNvGraphicFramePr>
          <p:nvPr/>
        </p:nvGraphicFramePr>
        <p:xfrm>
          <a:off x="6598920" y="307848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55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卷积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卷积：</a:t>
            </a:r>
            <a:endParaRPr lang="en-US" sz="2400" dirty="0"/>
          </a:p>
          <a:p>
            <a:pPr lvl="1"/>
            <a:r>
              <a:rPr lang="zh-CN" altLang="en-US" sz="2000" dirty="0"/>
              <a:t>翻转滤波核在各个维度</a:t>
            </a:r>
            <a:r>
              <a:rPr lang="en-US" sz="2000" dirty="0"/>
              <a:t> (</a:t>
            </a:r>
            <a:r>
              <a:rPr lang="zh-CN" altLang="en-US" sz="2000" dirty="0"/>
              <a:t>从下到上，从右到左</a:t>
            </a:r>
            <a:r>
              <a:rPr lang="en-US" sz="2000" dirty="0"/>
              <a:t>)</a:t>
            </a:r>
          </a:p>
          <a:p>
            <a:pPr lvl="1"/>
            <a:r>
              <a:rPr lang="zh-CN" altLang="en-US" sz="2000" dirty="0"/>
              <a:t>然后作相关运算</a:t>
            </a:r>
            <a:endParaRPr lang="en-US" sz="2000" dirty="0"/>
          </a:p>
        </p:txBody>
      </p:sp>
      <p:pic>
        <p:nvPicPr>
          <p:cNvPr id="4506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卷积操作标识符</a:t>
            </a:r>
            <a:endParaRPr lang="en-US" b="0" i="1" dirty="0"/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7" y="4195763"/>
            <a:ext cx="1058861" cy="760412"/>
            <a:chOff x="5192721" y="4195773"/>
            <a:chExt cx="1058875" cy="760425"/>
          </a:xfrm>
        </p:grpSpPr>
        <p:sp>
          <p:nvSpPr>
            <p:cNvPr id="45069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70" name="TextBox 12"/>
            <p:cNvSpPr txBox="1">
              <a:spLocks noChangeArrowheads="1"/>
            </p:cNvSpPr>
            <p:nvPr/>
          </p:nvSpPr>
          <p:spPr bwMode="auto">
            <a:xfrm>
              <a:off x="5338771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68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4195763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0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卷积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相关</a:t>
            </a:r>
            <a:endParaRPr lang="en-US" dirty="0"/>
          </a:p>
        </p:txBody>
      </p:sp>
      <p:pic>
        <p:nvPicPr>
          <p:cNvPr id="46083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卷积</a:t>
            </a:r>
            <a:endParaRPr lang="en-US" dirty="0"/>
          </a:p>
        </p:txBody>
      </p:sp>
      <p:sp>
        <p:nvSpPr>
          <p:cNvPr id="46088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相关</a:t>
            </a:r>
            <a:endParaRPr lang="en-US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 err="1"/>
              <a:t>对于一个高斯或box滤波器</a:t>
            </a:r>
            <a:r>
              <a:rPr lang="zh-CN" altLang="en-US" sz="2400" dirty="0"/>
              <a:t>，输出区别</a:t>
            </a:r>
            <a:r>
              <a:rPr lang="en-US" altLang="zh-CN" sz="2400" dirty="0"/>
              <a:t>?</a:t>
            </a:r>
          </a:p>
          <a:p>
            <a:pPr>
              <a:spcAft>
                <a:spcPts val="600"/>
              </a:spcAft>
            </a:pPr>
            <a:r>
              <a:rPr lang="zh-CN" altLang="en-US" sz="2400" dirty="0"/>
              <a:t>对于脉冲信号，输出区别</a:t>
            </a:r>
            <a:r>
              <a:rPr lang="en-US" altLang="zh-CN" sz="2400" dirty="0"/>
              <a:t>?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332232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chimpanze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3438" y="1431925"/>
            <a:ext cx="3814762" cy="4078288"/>
          </a:xfr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0" y="2786063"/>
            <a:ext cx="5029200" cy="3057525"/>
            <a:chOff x="720" y="2112"/>
            <a:chExt cx="3168" cy="1926"/>
          </a:xfrm>
        </p:grpSpPr>
        <p:pic>
          <p:nvPicPr>
            <p:cNvPr id="52246" name="Picture 6" descr="chimp_zoomi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0" y="2160"/>
              <a:ext cx="1542" cy="18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52247" name="Rectangle 7"/>
            <p:cNvSpPr>
              <a:spLocks noChangeArrowheads="1"/>
            </p:cNvSpPr>
            <p:nvPr/>
          </p:nvSpPr>
          <p:spPr bwMode="auto">
            <a:xfrm>
              <a:off x="3744" y="2112"/>
              <a:ext cx="144" cy="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8" name="Line 8"/>
            <p:cNvSpPr>
              <a:spLocks noChangeShapeType="1"/>
            </p:cNvSpPr>
            <p:nvPr/>
          </p:nvSpPr>
          <p:spPr bwMode="auto">
            <a:xfrm flipH="1">
              <a:off x="2304" y="2256"/>
              <a:ext cx="1440" cy="72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6200" y="5446713"/>
            <a:ext cx="2971800" cy="844550"/>
            <a:chOff x="48" y="3788"/>
            <a:chExt cx="1872" cy="532"/>
          </a:xfrm>
        </p:grpSpPr>
        <p:sp>
          <p:nvSpPr>
            <p:cNvPr id="52243" name="Rectangle 10"/>
            <p:cNvSpPr>
              <a:spLocks noChangeArrowheads="1"/>
            </p:cNvSpPr>
            <p:nvPr/>
          </p:nvSpPr>
          <p:spPr bwMode="auto">
            <a:xfrm>
              <a:off x="768" y="3788"/>
              <a:ext cx="52" cy="52"/>
            </a:xfrm>
            <a:prstGeom prst="rect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52244" name="Text Box 11"/>
            <p:cNvSpPr txBox="1">
              <a:spLocks noChangeArrowheads="1"/>
            </p:cNvSpPr>
            <p:nvPr/>
          </p:nvSpPr>
          <p:spPr bwMode="auto">
            <a:xfrm>
              <a:off x="48" y="4089"/>
              <a:ext cx="18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dirty="0" err="1"/>
                <a:t>im</a:t>
              </a:r>
              <a:r>
                <a:rPr lang="en-US" dirty="0"/>
                <a:t>[176][201] </a:t>
              </a:r>
              <a:r>
                <a:rPr lang="zh-CN" altLang="en-US" dirty="0"/>
                <a:t>灰度值 </a:t>
              </a:r>
              <a:r>
                <a:rPr lang="en-US" dirty="0"/>
                <a:t>164 </a:t>
              </a:r>
            </a:p>
          </p:txBody>
        </p:sp>
        <p:sp>
          <p:nvSpPr>
            <p:cNvPr id="52245" name="Line 12"/>
            <p:cNvSpPr>
              <a:spLocks noChangeShapeType="1"/>
            </p:cNvSpPr>
            <p:nvPr/>
          </p:nvSpPr>
          <p:spPr bwMode="auto">
            <a:xfrm flipV="1">
              <a:off x="432" y="3840"/>
              <a:ext cx="336" cy="24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276600" y="5605463"/>
            <a:ext cx="3276600" cy="685800"/>
            <a:chOff x="2064" y="3888"/>
            <a:chExt cx="2064" cy="432"/>
          </a:xfrm>
        </p:grpSpPr>
        <p:sp>
          <p:nvSpPr>
            <p:cNvPr id="52240" name="Rectangle 14"/>
            <p:cNvSpPr>
              <a:spLocks noChangeArrowheads="1"/>
            </p:cNvSpPr>
            <p:nvPr/>
          </p:nvSpPr>
          <p:spPr bwMode="auto">
            <a:xfrm>
              <a:off x="2064" y="3888"/>
              <a:ext cx="52" cy="52"/>
            </a:xfrm>
            <a:prstGeom prst="rect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52241" name="Text Box 15"/>
            <p:cNvSpPr txBox="1">
              <a:spLocks noChangeArrowheads="1"/>
            </p:cNvSpPr>
            <p:nvPr/>
          </p:nvSpPr>
          <p:spPr bwMode="auto">
            <a:xfrm>
              <a:off x="2208" y="4089"/>
              <a:ext cx="19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dirty="0" err="1"/>
                <a:t>im</a:t>
              </a:r>
              <a:r>
                <a:rPr lang="en-US" dirty="0"/>
                <a:t>[194][203] </a:t>
              </a:r>
              <a:r>
                <a:rPr lang="zh-CN" altLang="en-US" dirty="0"/>
                <a:t>灰度值 </a:t>
              </a:r>
              <a:r>
                <a:rPr lang="en-US" dirty="0"/>
                <a:t>37</a:t>
              </a:r>
            </a:p>
          </p:txBody>
        </p:sp>
        <p:sp>
          <p:nvSpPr>
            <p:cNvPr id="52242" name="Line 16"/>
            <p:cNvSpPr>
              <a:spLocks noChangeShapeType="1"/>
            </p:cNvSpPr>
            <p:nvPr/>
          </p:nvSpPr>
          <p:spPr bwMode="auto">
            <a:xfrm flipH="1" flipV="1">
              <a:off x="2160" y="3936"/>
              <a:ext cx="336" cy="192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343400" y="663576"/>
            <a:ext cx="4953000" cy="784225"/>
            <a:chOff x="2736" y="775"/>
            <a:chExt cx="3120" cy="494"/>
          </a:xfrm>
        </p:grpSpPr>
        <p:sp>
          <p:nvSpPr>
            <p:cNvPr id="52237" name="Text Box 18"/>
            <p:cNvSpPr txBox="1">
              <a:spLocks noChangeArrowheads="1"/>
            </p:cNvSpPr>
            <p:nvPr/>
          </p:nvSpPr>
          <p:spPr bwMode="auto">
            <a:xfrm>
              <a:off x="5184" y="775"/>
              <a:ext cx="67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dirty="0"/>
                <a:t>宽度</a:t>
              </a:r>
              <a:endParaRPr lang="en-US" altLang="zh-CN" dirty="0"/>
            </a:p>
            <a:p>
              <a:pPr algn="ctr" eaLnBrk="0" hangingPunct="0">
                <a:spcBef>
                  <a:spcPct val="50000"/>
                </a:spcBef>
              </a:pPr>
              <a:r>
                <a:rPr lang="en-US" dirty="0"/>
                <a:t> 520</a:t>
              </a:r>
            </a:p>
          </p:txBody>
        </p:sp>
        <p:sp>
          <p:nvSpPr>
            <p:cNvPr id="52238" name="Text Box 19"/>
            <p:cNvSpPr txBox="1">
              <a:spLocks noChangeArrowheads="1"/>
            </p:cNvSpPr>
            <p:nvPr/>
          </p:nvSpPr>
          <p:spPr bwMode="auto">
            <a:xfrm>
              <a:off x="2736" y="1017"/>
              <a:ext cx="5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/>
                <a:t>j=1</a:t>
              </a:r>
            </a:p>
          </p:txBody>
        </p:sp>
        <p:sp>
          <p:nvSpPr>
            <p:cNvPr id="52239" name="Line 20"/>
            <p:cNvSpPr>
              <a:spLocks noChangeShapeType="1"/>
            </p:cNvSpPr>
            <p:nvPr/>
          </p:nvSpPr>
          <p:spPr bwMode="auto">
            <a:xfrm>
              <a:off x="3024" y="1113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8229600" y="1352550"/>
            <a:ext cx="1066800" cy="4624388"/>
            <a:chOff x="5184" y="1209"/>
            <a:chExt cx="672" cy="2913"/>
          </a:xfrm>
        </p:grpSpPr>
        <p:sp>
          <p:nvSpPr>
            <p:cNvPr id="52234" name="Text Box 22"/>
            <p:cNvSpPr txBox="1">
              <a:spLocks noChangeArrowheads="1"/>
            </p:cNvSpPr>
            <p:nvPr/>
          </p:nvSpPr>
          <p:spPr bwMode="auto">
            <a:xfrm>
              <a:off x="5184" y="3628"/>
              <a:ext cx="67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dirty="0"/>
                <a:t>500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zh-CN" altLang="en-US" dirty="0"/>
                <a:t>高度</a:t>
              </a:r>
              <a:endParaRPr lang="en-US" dirty="0"/>
            </a:p>
          </p:txBody>
        </p:sp>
        <p:sp>
          <p:nvSpPr>
            <p:cNvPr id="52235" name="Text Box 23"/>
            <p:cNvSpPr txBox="1">
              <a:spLocks noChangeArrowheads="1"/>
            </p:cNvSpPr>
            <p:nvPr/>
          </p:nvSpPr>
          <p:spPr bwMode="auto">
            <a:xfrm>
              <a:off x="5424" y="1209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/>
                <a:t>i=1</a:t>
              </a:r>
            </a:p>
          </p:txBody>
        </p:sp>
        <p:sp>
          <p:nvSpPr>
            <p:cNvPr id="52236" name="Line 24"/>
            <p:cNvSpPr>
              <a:spLocks noChangeShapeType="1"/>
            </p:cNvSpPr>
            <p:nvPr/>
          </p:nvSpPr>
          <p:spPr bwMode="auto">
            <a:xfrm>
              <a:off x="5568" y="1393"/>
              <a:ext cx="1" cy="22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32" name="Text Box 25"/>
          <p:cNvSpPr txBox="1">
            <a:spLocks noChangeArrowheads="1"/>
          </p:cNvSpPr>
          <p:nvPr/>
        </p:nvSpPr>
        <p:spPr bwMode="auto">
          <a:xfrm>
            <a:off x="900113" y="1385888"/>
            <a:ext cx="31686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强度</a:t>
            </a:r>
            <a:r>
              <a:rPr lang="en-US" sz="2800" dirty="0"/>
              <a:t> : [0,255]</a:t>
            </a:r>
          </a:p>
        </p:txBody>
      </p:sp>
      <p:sp>
        <p:nvSpPr>
          <p:cNvPr id="522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/>
              <a:t>3.1.</a:t>
            </a:r>
            <a:r>
              <a:rPr lang="zh-CN" altLang="en-US" sz="4400" dirty="0"/>
              <a:t>数字图像的表示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917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K. Grauman</a:t>
            </a:r>
          </a:p>
        </p:txBody>
      </p:sp>
    </p:spTree>
    <p:extLst>
      <p:ext uri="{BB962C8B-B14F-4D97-AF65-F5344CB8AC3E}">
        <p14:creationId xmlns:p14="http://schemas.microsoft.com/office/powerpoint/2010/main" val="32842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kumimoji="1" lang="en-US" altLang="zh-CN" sz="4000" dirty="0"/>
              <a:t>3.3</a:t>
            </a:r>
            <a:r>
              <a:rPr kumimoji="1" lang="zh-CN" altLang="en-US" sz="4000" dirty="0"/>
              <a:t> 图像滤波</a:t>
            </a:r>
            <a:r>
              <a:rPr kumimoji="1" lang="en-US" altLang="zh-CN" sz="4000" dirty="0"/>
              <a:t>—</a:t>
            </a:r>
            <a:r>
              <a:rPr kumimoji="1" lang="zh-CN" altLang="en-US" sz="4000" dirty="0"/>
              <a:t>高斯滤波</a:t>
            </a:r>
            <a:endParaRPr lang="en-US" sz="4000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4999038"/>
            <a:ext cx="8229600" cy="2232025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sigma=1:3:10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	h = </a:t>
            </a:r>
            <a:r>
              <a:rPr lang="en-US" sz="1800" b="1" dirty="0" err="1">
                <a:latin typeface="Courier New" pitchFamily="49" charset="0"/>
              </a:rPr>
              <a:t>fspecial</a:t>
            </a:r>
            <a:r>
              <a:rPr lang="en-US" sz="1800" b="1" dirty="0">
                <a:latin typeface="Courier New" pitchFamily="49" charset="0"/>
              </a:rPr>
              <a:t>('gaussian‘, </a:t>
            </a:r>
            <a:r>
              <a:rPr lang="en-US" sz="1800" b="1" dirty="0" err="1">
                <a:latin typeface="Courier New" pitchFamily="49" charset="0"/>
              </a:rPr>
              <a:t>fsize</a:t>
            </a:r>
            <a:r>
              <a:rPr lang="en-US" sz="1800" b="1" dirty="0">
                <a:latin typeface="Courier New" pitchFamily="49" charset="0"/>
              </a:rPr>
              <a:t>, sigma);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	out = </a:t>
            </a:r>
            <a:r>
              <a:rPr lang="en-US" sz="1800" b="1" dirty="0" err="1">
                <a:latin typeface="Courier New" pitchFamily="49" charset="0"/>
              </a:rPr>
              <a:t>imfilter</a:t>
            </a:r>
            <a:r>
              <a:rPr lang="en-US" sz="1800" b="1" dirty="0"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im</a:t>
            </a:r>
            <a:r>
              <a:rPr lang="en-US" sz="1800" b="1" dirty="0">
                <a:latin typeface="Courier New" pitchFamily="49" charset="0"/>
              </a:rPr>
              <a:t>, h);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</a:rPr>
              <a:t>imshow</a:t>
            </a:r>
            <a:r>
              <a:rPr lang="en-US" sz="1800" b="1" dirty="0">
                <a:latin typeface="Courier New" pitchFamily="49" charset="0"/>
              </a:rPr>
              <a:t>(out);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	pause;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</a:rPr>
              <a:t>end</a:t>
            </a:r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b="0" dirty="0">
                <a:solidFill>
                  <a:srgbClr val="000000"/>
                </a:solidFill>
              </a:rPr>
              <a:t>高斯滤波核参数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l-GR" sz="2800" b="0" dirty="0">
                <a:solidFill>
                  <a:srgbClr val="000000"/>
                </a:solidFill>
              </a:rPr>
              <a:t>σ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zh-CN" altLang="en-US" sz="2800" b="0" dirty="0">
                <a:solidFill>
                  <a:srgbClr val="000000"/>
                </a:solidFill>
              </a:rPr>
              <a:t>的影响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54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14"/>
          <p:cNvSpPr>
            <a:spLocks noChangeArrowheads="1"/>
          </p:cNvSpPr>
          <p:nvPr/>
        </p:nvSpPr>
        <p:spPr bwMode="auto">
          <a:xfrm>
            <a:off x="1504950" y="3830638"/>
            <a:ext cx="6061075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Rectangle 113"/>
          <p:cNvSpPr>
            <a:spLocks noChangeArrowheads="1"/>
          </p:cNvSpPr>
          <p:nvPr/>
        </p:nvSpPr>
        <p:spPr bwMode="auto">
          <a:xfrm>
            <a:off x="4827588" y="1128713"/>
            <a:ext cx="4198937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Rectangle 112"/>
          <p:cNvSpPr>
            <a:spLocks noChangeArrowheads="1"/>
          </p:cNvSpPr>
          <p:nvPr/>
        </p:nvSpPr>
        <p:spPr bwMode="auto">
          <a:xfrm>
            <a:off x="117475" y="1092200"/>
            <a:ext cx="4198938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-</a:t>
            </a:r>
            <a:r>
              <a:rPr kumimoji="1" lang="zh-CN" altLang="en-US" dirty="0"/>
              <a:t>练习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35200" y="1598613"/>
            <a:ext cx="1225550" cy="1295400"/>
            <a:chOff x="144" y="144"/>
            <a:chExt cx="1152" cy="1136"/>
          </a:xfrm>
        </p:grpSpPr>
        <p:sp>
          <p:nvSpPr>
            <p:cNvPr id="2874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875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6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6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867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013" y="13843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80" name="TextBox 23"/>
          <p:cNvSpPr txBox="1">
            <a:spLocks noChangeArrowheads="1"/>
          </p:cNvSpPr>
          <p:nvPr/>
        </p:nvSpPr>
        <p:spPr bwMode="auto">
          <a:xfrm>
            <a:off x="1906588" y="200501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81" name="TextBox 24"/>
          <p:cNvSpPr txBox="1">
            <a:spLocks noChangeArrowheads="1"/>
          </p:cNvSpPr>
          <p:nvPr/>
        </p:nvSpPr>
        <p:spPr bwMode="auto">
          <a:xfrm>
            <a:off x="3513138" y="193198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083425" y="1712913"/>
            <a:ext cx="1225550" cy="1295400"/>
            <a:chOff x="144" y="144"/>
            <a:chExt cx="1152" cy="1136"/>
          </a:xfrm>
        </p:grpSpPr>
        <p:sp>
          <p:nvSpPr>
            <p:cNvPr id="2872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2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873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3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3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868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5238" y="13843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84" name="TextBox 44"/>
          <p:cNvSpPr txBox="1">
            <a:spLocks noChangeArrowheads="1"/>
          </p:cNvSpPr>
          <p:nvPr/>
        </p:nvSpPr>
        <p:spPr bwMode="auto">
          <a:xfrm>
            <a:off x="6754813" y="200501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85" name="TextBox 45"/>
          <p:cNvSpPr txBox="1">
            <a:spLocks noChangeArrowheads="1"/>
          </p:cNvSpPr>
          <p:nvPr/>
        </p:nvSpPr>
        <p:spPr bwMode="auto">
          <a:xfrm>
            <a:off x="8361363" y="196215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38763" y="4381500"/>
            <a:ext cx="1371600" cy="1066800"/>
            <a:chOff x="3799" y="2064"/>
            <a:chExt cx="1433" cy="1136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871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2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871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768725" y="4381500"/>
            <a:ext cx="1149350" cy="1066800"/>
            <a:chOff x="144" y="144"/>
            <a:chExt cx="1152" cy="1136"/>
          </a:xfrm>
        </p:grpSpPr>
        <p:sp>
          <p:nvSpPr>
            <p:cNvPr id="2869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2869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0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0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8688" name="Text Box 43"/>
          <p:cNvSpPr txBox="1">
            <a:spLocks noChangeArrowheads="1"/>
          </p:cNvSpPr>
          <p:nvPr/>
        </p:nvSpPr>
        <p:spPr bwMode="auto">
          <a:xfrm>
            <a:off x="4921250" y="43053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pic>
        <p:nvPicPr>
          <p:cNvPr id="2868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4025" y="4049713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90" name="TextBox 110"/>
          <p:cNvSpPr txBox="1">
            <a:spLocks noChangeArrowheads="1"/>
          </p:cNvSpPr>
          <p:nvPr/>
        </p:nvSpPr>
        <p:spPr bwMode="auto">
          <a:xfrm>
            <a:off x="3403600" y="470693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91" name="TextBox 111"/>
          <p:cNvSpPr txBox="1">
            <a:spLocks noChangeArrowheads="1"/>
          </p:cNvSpPr>
          <p:nvPr/>
        </p:nvSpPr>
        <p:spPr bwMode="auto">
          <a:xfrm>
            <a:off x="6726238" y="462756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</p:spTree>
    <p:extLst>
      <p:ext uri="{BB962C8B-B14F-4D97-AF65-F5344CB8AC3E}">
        <p14:creationId xmlns:p14="http://schemas.microsoft.com/office/powerpoint/2010/main" val="3464190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脉冲滤波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970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970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2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970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2970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pic>
        <p:nvPicPr>
          <p:cNvPr id="2970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70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981866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脉冲滤波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072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073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072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072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滤波后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没有变化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</a:p>
        </p:txBody>
      </p:sp>
      <p:pic>
        <p:nvPicPr>
          <p:cNvPr id="3072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322744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移位滤波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175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175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174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4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altLang="zh-CN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175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175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53488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移位滤波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277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7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278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277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77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altLang="zh-CN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3277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277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277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左平移</a:t>
            </a:r>
            <a:endParaRPr lang="en-US" altLang="zh-CN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一个像素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277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21360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均值滤波</a:t>
            </a:r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80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380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79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16675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均值滤波</a:t>
            </a:r>
            <a:endParaRPr 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82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2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2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82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82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2467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模糊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(</a:t>
            </a:r>
            <a:r>
              <a:rPr lang="en-US" altLang="zh-CN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box</a:t>
            </a:r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滤波器</a:t>
            </a:r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</a:p>
        </p:txBody>
      </p:sp>
      <p:sp>
        <p:nvSpPr>
          <p:cNvPr id="34824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310668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锐化滤波</a:t>
            </a:r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586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7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586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585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585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584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584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584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425463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锐化滤波</a:t>
            </a:r>
            <a:endParaRPr lang="en-US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原始图像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89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1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1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689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687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688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687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687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锐化滤波</a:t>
            </a:r>
            <a:endParaRPr lang="en-US" sz="2400" dirty="0">
              <a:solidFill>
                <a:srgbClr val="000000"/>
              </a:solidFill>
              <a:cs typeface="Arial" pitchFamily="34" charset="0"/>
            </a:endParaRPr>
          </a:p>
          <a:p>
            <a:pPr lvl="1" eaLnBrk="0" hangingPunct="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强化与局部区域</a:t>
            </a:r>
            <a:endParaRPr lang="en-US" altLang="zh-CN" sz="2400" dirty="0">
              <a:solidFill>
                <a:srgbClr val="000000"/>
              </a:solidFill>
              <a:cs typeface="Arial" pitchFamily="34" charset="0"/>
            </a:endParaRPr>
          </a:p>
          <a:p>
            <a:pPr lvl="1" eaLnBrk="0" hangingPunct="0"/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 均值的差异</a:t>
            </a:r>
            <a:endParaRPr 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687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4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 cstate="print"/>
          <a:srcRect l="43004" t="19810" r="37450" b="34712"/>
          <a:stretch>
            <a:fillRect/>
          </a:stretch>
        </p:blipFill>
        <p:spPr bwMode="auto">
          <a:xfrm>
            <a:off x="3111500" y="4743450"/>
            <a:ext cx="13573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41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2225"/>
            <a:ext cx="8229600" cy="1143000"/>
          </a:xfrm>
        </p:spPr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63525" y="1093788"/>
            <a:ext cx="8686800" cy="4525962"/>
          </a:xfrm>
        </p:spPr>
        <p:txBody>
          <a:bodyPr/>
          <a:lstStyle/>
          <a:p>
            <a:r>
              <a:rPr lang="zh-CN" altLang="en-US" sz="2400" dirty="0">
                <a:solidFill>
                  <a:srgbClr val="000000"/>
                </a:solidFill>
              </a:rPr>
              <a:t>在计算机视觉中，我们一般处理图像：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zh-CN" altLang="en-US" sz="2000" b="1" dirty="0">
                <a:solidFill>
                  <a:srgbClr val="000000"/>
                </a:solidFill>
              </a:rPr>
              <a:t>采样：</a:t>
            </a:r>
            <a:r>
              <a:rPr lang="zh-CN" altLang="en-US" sz="2000" dirty="0">
                <a:solidFill>
                  <a:srgbClr val="000000"/>
                </a:solidFill>
              </a:rPr>
              <a:t>在空间域中使用二维网格采样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zh-CN" altLang="en-US" sz="2000" b="1" dirty="0">
                <a:solidFill>
                  <a:srgbClr val="000000"/>
                </a:solidFill>
              </a:rPr>
              <a:t>量化：</a:t>
            </a:r>
            <a:r>
              <a:rPr lang="zh-CN" altLang="en-US" sz="2000" dirty="0">
                <a:solidFill>
                  <a:srgbClr val="000000"/>
                </a:solidFill>
              </a:rPr>
              <a:t>在值域中量化为整数值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zh-CN" altLang="en-US" sz="2400" dirty="0">
                <a:solidFill>
                  <a:srgbClr val="000000"/>
                </a:solidFill>
              </a:rPr>
              <a:t>数字图像表示为一个整数矩阵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1268" name="Text Box 10"/>
          <p:cNvSpPr txBox="1">
            <a:spLocks noChangeArrowheads="1"/>
          </p:cNvSpPr>
          <p:nvPr/>
        </p:nvSpPr>
        <p:spPr bwMode="auto">
          <a:xfrm>
            <a:off x="7493000" y="6605588"/>
            <a:ext cx="16795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Adapted from S. Seitz</a:t>
            </a:r>
          </a:p>
        </p:txBody>
      </p:sp>
      <p:pic>
        <p:nvPicPr>
          <p:cNvPr id="15" name="Picture 8" descr="smoothing-d5"/>
          <p:cNvPicPr>
            <a:picLocks noChangeAspect="1" noChangeArrowheads="1"/>
          </p:cNvPicPr>
          <p:nvPr/>
        </p:nvPicPr>
        <p:blipFill>
          <a:blip r:embed="rId5" cstate="print"/>
          <a:srcRect b="48459"/>
          <a:stretch>
            <a:fillRect/>
          </a:stretch>
        </p:blipFill>
        <p:spPr bwMode="auto">
          <a:xfrm>
            <a:off x="4316413" y="5218113"/>
            <a:ext cx="3322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960438" y="2735263"/>
            <a:ext cx="8540750" cy="2011362"/>
            <a:chOff x="960193" y="2881305"/>
            <a:chExt cx="8541062" cy="2011318"/>
          </a:xfrm>
        </p:grpSpPr>
        <p:pic>
          <p:nvPicPr>
            <p:cNvPr id="11277" name="Picture 5" descr="conv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41821" y="3359143"/>
              <a:ext cx="3989375" cy="1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8" name="Line 6"/>
            <p:cNvSpPr>
              <a:spLocks noChangeShapeType="1"/>
            </p:cNvSpPr>
            <p:nvPr/>
          </p:nvSpPr>
          <p:spPr bwMode="auto">
            <a:xfrm flipH="1">
              <a:off x="3738621" y="3255955"/>
              <a:ext cx="12700" cy="873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1279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10021" y="3478205"/>
              <a:ext cx="127000" cy="18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0" name="Line 8"/>
            <p:cNvSpPr>
              <a:spLocks noChangeShapeType="1"/>
            </p:cNvSpPr>
            <p:nvPr/>
          </p:nvSpPr>
          <p:spPr bwMode="auto">
            <a:xfrm rot="16200000" flipH="1">
              <a:off x="4360921" y="2760655"/>
              <a:ext cx="0" cy="812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1281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8021" y="2881305"/>
              <a:ext cx="1889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10" descr="image_func"/>
            <p:cNvPicPr>
              <a:picLocks noChangeAspect="1" noChangeArrowheads="1"/>
            </p:cNvPicPr>
            <p:nvPr/>
          </p:nvPicPr>
          <p:blipFill>
            <a:blip r:embed="rId9" cstate="print"/>
            <a:srcRect l="53148" t="52576"/>
            <a:stretch>
              <a:fillRect/>
            </a:stretch>
          </p:blipFill>
          <p:spPr bwMode="auto">
            <a:xfrm>
              <a:off x="960193" y="3286117"/>
              <a:ext cx="1987902" cy="1530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Right Arrow 13"/>
            <p:cNvSpPr>
              <a:spLocks noChangeArrowheads="1"/>
            </p:cNvSpPr>
            <p:nvPr/>
          </p:nvSpPr>
          <p:spPr bwMode="auto">
            <a:xfrm>
              <a:off x="2965428" y="3940182"/>
              <a:ext cx="620721" cy="255591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1284" name="TextBox 15"/>
            <p:cNvSpPr txBox="1">
              <a:spLocks noChangeArrowheads="1"/>
            </p:cNvSpPr>
            <p:nvPr/>
          </p:nvSpPr>
          <p:spPr bwMode="auto">
            <a:xfrm>
              <a:off x="8259813" y="3757617"/>
              <a:ext cx="12414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2D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150225" y="5583238"/>
            <a:ext cx="1241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1D</a:t>
            </a:r>
          </a:p>
        </p:txBody>
      </p: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190500" y="5143500"/>
            <a:ext cx="3395663" cy="1352550"/>
            <a:chOff x="-2840139" y="3502026"/>
            <a:chExt cx="3943404" cy="1570059"/>
          </a:xfrm>
        </p:grpSpPr>
        <p:pic>
          <p:nvPicPr>
            <p:cNvPr id="11274" name="Picture 8" descr="smoothing-d5"/>
            <p:cNvPicPr>
              <a:picLocks noChangeAspect="1" noChangeArrowheads="1"/>
            </p:cNvPicPr>
            <p:nvPr/>
          </p:nvPicPr>
          <p:blipFill>
            <a:blip r:embed="rId5" cstate="print"/>
            <a:srcRect b="48459"/>
            <a:stretch>
              <a:fillRect/>
            </a:stretch>
          </p:blipFill>
          <p:spPr bwMode="auto">
            <a:xfrm>
              <a:off x="-2840139" y="3611565"/>
              <a:ext cx="3890963" cy="146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" name="Rectangle 20"/>
            <p:cNvSpPr>
              <a:spLocks noChangeArrowheads="1"/>
            </p:cNvSpPr>
            <p:nvPr/>
          </p:nvSpPr>
          <p:spPr bwMode="auto">
            <a:xfrm>
              <a:off x="-2657574" y="3502026"/>
              <a:ext cx="3760839" cy="116841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1276" name="Freeform 19"/>
            <p:cNvSpPr>
              <a:spLocks noChangeArrowheads="1"/>
            </p:cNvSpPr>
            <p:nvPr/>
          </p:nvSpPr>
          <p:spPr bwMode="auto">
            <a:xfrm>
              <a:off x="-2621061" y="3830643"/>
              <a:ext cx="3645074" cy="843419"/>
            </a:xfrm>
            <a:custGeom>
              <a:avLst/>
              <a:gdLst>
                <a:gd name="T0" fmla="*/ 0 w 3645074"/>
                <a:gd name="T1" fmla="*/ 179539 h 843419"/>
                <a:gd name="T2" fmla="*/ 50104 w 3645074"/>
                <a:gd name="T3" fmla="*/ 179539 h 843419"/>
                <a:gd name="T4" fmla="*/ 237994 w 3645074"/>
                <a:gd name="T5" fmla="*/ 705632 h 843419"/>
                <a:gd name="T6" fmla="*/ 388307 w 3645074"/>
                <a:gd name="T7" fmla="*/ 304800 h 843419"/>
                <a:gd name="T8" fmla="*/ 501041 w 3645074"/>
                <a:gd name="T9" fmla="*/ 304800 h 843419"/>
                <a:gd name="T10" fmla="*/ 526093 w 3645074"/>
                <a:gd name="T11" fmla="*/ 480164 h 843419"/>
                <a:gd name="T12" fmla="*/ 601249 w 3645074"/>
                <a:gd name="T13" fmla="*/ 329852 h 843419"/>
                <a:gd name="T14" fmla="*/ 713983 w 3645074"/>
                <a:gd name="T15" fmla="*/ 405008 h 843419"/>
                <a:gd name="T16" fmla="*/ 751561 w 3645074"/>
                <a:gd name="T17" fmla="*/ 655528 h 843419"/>
                <a:gd name="T18" fmla="*/ 814192 w 3645074"/>
                <a:gd name="T19" fmla="*/ 480164 h 843419"/>
                <a:gd name="T20" fmla="*/ 989556 w 3645074"/>
                <a:gd name="T21" fmla="*/ 567846 h 843419"/>
                <a:gd name="T22" fmla="*/ 1077238 w 3645074"/>
                <a:gd name="T23" fmla="*/ 843419 h 843419"/>
                <a:gd name="T24" fmla="*/ 1164920 w 3645074"/>
                <a:gd name="T25" fmla="*/ 567846 h 843419"/>
                <a:gd name="T26" fmla="*/ 1365337 w 3645074"/>
                <a:gd name="T27" fmla="*/ 480164 h 843419"/>
                <a:gd name="T28" fmla="*/ 1453019 w 3645074"/>
                <a:gd name="T29" fmla="*/ 29227 h 843419"/>
                <a:gd name="T30" fmla="*/ 1553227 w 3645074"/>
                <a:gd name="T31" fmla="*/ 655528 h 843419"/>
                <a:gd name="T32" fmla="*/ 1640909 w 3645074"/>
                <a:gd name="T33" fmla="*/ 780789 h 843419"/>
                <a:gd name="T34" fmla="*/ 1678487 w 3645074"/>
                <a:gd name="T35" fmla="*/ 617950 h 843419"/>
                <a:gd name="T36" fmla="*/ 1778696 w 3645074"/>
                <a:gd name="T37" fmla="*/ 830893 h 843419"/>
                <a:gd name="T38" fmla="*/ 1828800 w 3645074"/>
                <a:gd name="T39" fmla="*/ 655528 h 843419"/>
                <a:gd name="T40" fmla="*/ 1991638 w 3645074"/>
                <a:gd name="T41" fmla="*/ 668054 h 843419"/>
                <a:gd name="T42" fmla="*/ 2116898 w 3645074"/>
                <a:gd name="T43" fmla="*/ 505216 h 843419"/>
                <a:gd name="T44" fmla="*/ 2179528 w 3645074"/>
                <a:gd name="T45" fmla="*/ 505216 h 843419"/>
                <a:gd name="T46" fmla="*/ 2254684 w 3645074"/>
                <a:gd name="T47" fmla="*/ 617950 h 843419"/>
                <a:gd name="T48" fmla="*/ 2304788 w 3645074"/>
                <a:gd name="T49" fmla="*/ 192065 h 843419"/>
                <a:gd name="T50" fmla="*/ 2417522 w 3645074"/>
                <a:gd name="T51" fmla="*/ 405008 h 843419"/>
                <a:gd name="T52" fmla="*/ 2442574 w 3645074"/>
                <a:gd name="T53" fmla="*/ 254695 h 843419"/>
                <a:gd name="T54" fmla="*/ 2567834 w 3645074"/>
                <a:gd name="T55" fmla="*/ 505216 h 843419"/>
                <a:gd name="T56" fmla="*/ 2605412 w 3645074"/>
                <a:gd name="T57" fmla="*/ 279747 h 843419"/>
                <a:gd name="T58" fmla="*/ 2680570 w 3645074"/>
                <a:gd name="T59" fmla="*/ 367430 h 843419"/>
                <a:gd name="T60" fmla="*/ 2805830 w 3645074"/>
                <a:gd name="T61" fmla="*/ 217117 h 843419"/>
                <a:gd name="T62" fmla="*/ 3018772 w 3645074"/>
                <a:gd name="T63" fmla="*/ 317326 h 843419"/>
                <a:gd name="T64" fmla="*/ 3106454 w 3645074"/>
                <a:gd name="T65" fmla="*/ 655528 h 843419"/>
                <a:gd name="T66" fmla="*/ 3181610 w 3645074"/>
                <a:gd name="T67" fmla="*/ 455112 h 843419"/>
                <a:gd name="T68" fmla="*/ 3244240 w 3645074"/>
                <a:gd name="T69" fmla="*/ 405008 h 843419"/>
                <a:gd name="T70" fmla="*/ 3331922 w 3645074"/>
                <a:gd name="T71" fmla="*/ 467638 h 843419"/>
                <a:gd name="T72" fmla="*/ 3382026 w 3645074"/>
                <a:gd name="T73" fmla="*/ 54279 h 843419"/>
                <a:gd name="T74" fmla="*/ 3494760 w 3645074"/>
                <a:gd name="T75" fmla="*/ 655528 h 843419"/>
                <a:gd name="T76" fmla="*/ 3519812 w 3645074"/>
                <a:gd name="T77" fmla="*/ 379956 h 843419"/>
                <a:gd name="T78" fmla="*/ 3620022 w 3645074"/>
                <a:gd name="T79" fmla="*/ 530268 h 843419"/>
                <a:gd name="T80" fmla="*/ 3645074 w 3645074"/>
                <a:gd name="T81" fmla="*/ 530268 h 8434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45074"/>
                <a:gd name="T124" fmla="*/ 0 h 843419"/>
                <a:gd name="T125" fmla="*/ 3645074 w 3645074"/>
                <a:gd name="T126" fmla="*/ 843419 h 8434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45074" h="843419">
                  <a:moveTo>
                    <a:pt x="0" y="179539"/>
                  </a:moveTo>
                  <a:cubicBezTo>
                    <a:pt x="5219" y="135698"/>
                    <a:pt x="10438" y="91857"/>
                    <a:pt x="50104" y="179539"/>
                  </a:cubicBezTo>
                  <a:cubicBezTo>
                    <a:pt x="89770" y="267221"/>
                    <a:pt x="181627" y="684755"/>
                    <a:pt x="237994" y="705632"/>
                  </a:cubicBezTo>
                  <a:cubicBezTo>
                    <a:pt x="294361" y="726509"/>
                    <a:pt x="344466" y="371605"/>
                    <a:pt x="388307" y="304800"/>
                  </a:cubicBezTo>
                  <a:cubicBezTo>
                    <a:pt x="432148" y="237995"/>
                    <a:pt x="478077" y="275573"/>
                    <a:pt x="501041" y="304800"/>
                  </a:cubicBezTo>
                  <a:cubicBezTo>
                    <a:pt x="524005" y="334027"/>
                    <a:pt x="509392" y="475989"/>
                    <a:pt x="526093" y="480164"/>
                  </a:cubicBezTo>
                  <a:cubicBezTo>
                    <a:pt x="542794" y="484339"/>
                    <a:pt x="569934" y="342378"/>
                    <a:pt x="601249" y="329852"/>
                  </a:cubicBezTo>
                  <a:cubicBezTo>
                    <a:pt x="632564" y="317326"/>
                    <a:pt x="688931" y="350729"/>
                    <a:pt x="713983" y="405008"/>
                  </a:cubicBezTo>
                  <a:cubicBezTo>
                    <a:pt x="739035" y="459287"/>
                    <a:pt x="734860" y="643002"/>
                    <a:pt x="751561" y="655528"/>
                  </a:cubicBezTo>
                  <a:cubicBezTo>
                    <a:pt x="768262" y="668054"/>
                    <a:pt x="774526" y="494778"/>
                    <a:pt x="814192" y="480164"/>
                  </a:cubicBezTo>
                  <a:cubicBezTo>
                    <a:pt x="853858" y="465550"/>
                    <a:pt x="945715" y="507304"/>
                    <a:pt x="989556" y="567846"/>
                  </a:cubicBezTo>
                  <a:cubicBezTo>
                    <a:pt x="1033397" y="628389"/>
                    <a:pt x="1048011" y="843419"/>
                    <a:pt x="1077238" y="843419"/>
                  </a:cubicBezTo>
                  <a:cubicBezTo>
                    <a:pt x="1106465" y="843419"/>
                    <a:pt x="1116904" y="628389"/>
                    <a:pt x="1164920" y="567846"/>
                  </a:cubicBezTo>
                  <a:cubicBezTo>
                    <a:pt x="1212937" y="507304"/>
                    <a:pt x="1317321" y="569934"/>
                    <a:pt x="1365337" y="480164"/>
                  </a:cubicBezTo>
                  <a:cubicBezTo>
                    <a:pt x="1413354" y="390394"/>
                    <a:pt x="1421704" y="0"/>
                    <a:pt x="1453019" y="29227"/>
                  </a:cubicBezTo>
                  <a:cubicBezTo>
                    <a:pt x="1484334" y="58454"/>
                    <a:pt x="1521912" y="530268"/>
                    <a:pt x="1553227" y="655528"/>
                  </a:cubicBezTo>
                  <a:cubicBezTo>
                    <a:pt x="1584542" y="780788"/>
                    <a:pt x="1620032" y="787052"/>
                    <a:pt x="1640909" y="780789"/>
                  </a:cubicBezTo>
                  <a:cubicBezTo>
                    <a:pt x="1661786" y="774526"/>
                    <a:pt x="1655522" y="609599"/>
                    <a:pt x="1678487" y="617950"/>
                  </a:cubicBezTo>
                  <a:cubicBezTo>
                    <a:pt x="1701452" y="626301"/>
                    <a:pt x="1753644" y="824630"/>
                    <a:pt x="1778696" y="830893"/>
                  </a:cubicBezTo>
                  <a:cubicBezTo>
                    <a:pt x="1803748" y="837156"/>
                    <a:pt x="1793310" y="682668"/>
                    <a:pt x="1828800" y="655528"/>
                  </a:cubicBezTo>
                  <a:cubicBezTo>
                    <a:pt x="1864290" y="628388"/>
                    <a:pt x="1943622" y="693106"/>
                    <a:pt x="1991638" y="668054"/>
                  </a:cubicBezTo>
                  <a:cubicBezTo>
                    <a:pt x="2039654" y="643002"/>
                    <a:pt x="2085583" y="532356"/>
                    <a:pt x="2116898" y="505216"/>
                  </a:cubicBezTo>
                  <a:cubicBezTo>
                    <a:pt x="2148213" y="478076"/>
                    <a:pt x="2156565" y="486427"/>
                    <a:pt x="2179529" y="505216"/>
                  </a:cubicBezTo>
                  <a:cubicBezTo>
                    <a:pt x="2202493" y="524005"/>
                    <a:pt x="2233808" y="670142"/>
                    <a:pt x="2254685" y="617950"/>
                  </a:cubicBezTo>
                  <a:cubicBezTo>
                    <a:pt x="2275562" y="565758"/>
                    <a:pt x="2277649" y="227555"/>
                    <a:pt x="2304789" y="192065"/>
                  </a:cubicBezTo>
                  <a:cubicBezTo>
                    <a:pt x="2331929" y="156575"/>
                    <a:pt x="2394559" y="394570"/>
                    <a:pt x="2417523" y="405008"/>
                  </a:cubicBezTo>
                  <a:cubicBezTo>
                    <a:pt x="2440487" y="415446"/>
                    <a:pt x="2417523" y="237994"/>
                    <a:pt x="2442575" y="254695"/>
                  </a:cubicBezTo>
                  <a:cubicBezTo>
                    <a:pt x="2467627" y="271396"/>
                    <a:pt x="2540695" y="501041"/>
                    <a:pt x="2567835" y="505216"/>
                  </a:cubicBezTo>
                  <a:cubicBezTo>
                    <a:pt x="2594975" y="509391"/>
                    <a:pt x="2586624" y="302711"/>
                    <a:pt x="2605413" y="279747"/>
                  </a:cubicBezTo>
                  <a:cubicBezTo>
                    <a:pt x="2624202" y="256783"/>
                    <a:pt x="2647167" y="377868"/>
                    <a:pt x="2680570" y="367430"/>
                  </a:cubicBezTo>
                  <a:cubicBezTo>
                    <a:pt x="2713973" y="356992"/>
                    <a:pt x="2749463" y="225468"/>
                    <a:pt x="2805830" y="217117"/>
                  </a:cubicBezTo>
                  <a:cubicBezTo>
                    <a:pt x="2862197" y="208766"/>
                    <a:pt x="2968668" y="244258"/>
                    <a:pt x="3018772" y="317326"/>
                  </a:cubicBezTo>
                  <a:cubicBezTo>
                    <a:pt x="3068876" y="390395"/>
                    <a:pt x="3079315" y="632564"/>
                    <a:pt x="3106455" y="655528"/>
                  </a:cubicBezTo>
                  <a:cubicBezTo>
                    <a:pt x="3133595" y="678492"/>
                    <a:pt x="3158647" y="496865"/>
                    <a:pt x="3181611" y="455112"/>
                  </a:cubicBezTo>
                  <a:cubicBezTo>
                    <a:pt x="3204575" y="413359"/>
                    <a:pt x="3219189" y="402920"/>
                    <a:pt x="3244241" y="405008"/>
                  </a:cubicBezTo>
                  <a:cubicBezTo>
                    <a:pt x="3269293" y="407096"/>
                    <a:pt x="3308959" y="526093"/>
                    <a:pt x="3331923" y="467638"/>
                  </a:cubicBezTo>
                  <a:cubicBezTo>
                    <a:pt x="3354887" y="409183"/>
                    <a:pt x="3354887" y="22964"/>
                    <a:pt x="3382027" y="54279"/>
                  </a:cubicBezTo>
                  <a:cubicBezTo>
                    <a:pt x="3409167" y="85594"/>
                    <a:pt x="3471797" y="601249"/>
                    <a:pt x="3494761" y="655528"/>
                  </a:cubicBezTo>
                  <a:cubicBezTo>
                    <a:pt x="3517725" y="709807"/>
                    <a:pt x="3498936" y="400833"/>
                    <a:pt x="3519813" y="379956"/>
                  </a:cubicBezTo>
                  <a:cubicBezTo>
                    <a:pt x="3540690" y="359079"/>
                    <a:pt x="3599145" y="505216"/>
                    <a:pt x="3620022" y="530268"/>
                  </a:cubicBezTo>
                  <a:cubicBezTo>
                    <a:pt x="3640899" y="555320"/>
                    <a:pt x="3642986" y="542794"/>
                    <a:pt x="3645074" y="530268"/>
                  </a:cubicBezTo>
                </a:path>
              </a:pathLst>
            </a:cu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3549650" y="5692775"/>
            <a:ext cx="620713" cy="255588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9337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锐化滤波</a:t>
            </a:r>
            <a:endParaRPr lang="en-US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0480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 </a:t>
            </a:r>
            <a:r>
              <a:rPr kumimoji="1" lang="zh-CN" altLang="en-US" dirty="0"/>
              <a:t>线性移不变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r>
              <a:rPr lang="en-US" sz="2800" dirty="0" err="1"/>
              <a:t>移不变</a:t>
            </a:r>
            <a:r>
              <a:rPr lang="zh-CN" altLang="en-US" sz="2800" dirty="0"/>
              <a:t>：</a:t>
            </a:r>
            <a:endParaRPr lang="en-US" sz="2800" dirty="0"/>
          </a:p>
          <a:p>
            <a:pPr lvl="1"/>
            <a:r>
              <a:rPr lang="zh-CN" altLang="en-US" sz="2400" dirty="0"/>
              <a:t>运算符在任何地方的操作都相同，即输出值取决于图像邻域中的模式，而不是邻域的位置</a:t>
            </a:r>
            <a:endParaRPr lang="en-US" sz="2400" dirty="0"/>
          </a:p>
          <a:p>
            <a:r>
              <a:rPr lang="en-US" sz="2800" dirty="0" err="1"/>
              <a:t>线性</a:t>
            </a:r>
            <a:r>
              <a:rPr lang="zh-CN" altLang="en-US" sz="2800" dirty="0"/>
              <a:t>：</a:t>
            </a:r>
            <a:endParaRPr lang="en-US" sz="2800" dirty="0"/>
          </a:p>
          <a:p>
            <a:pPr lvl="1"/>
            <a:r>
              <a:rPr lang="en-US" altLang="zh-CN" sz="2400" dirty="0" err="1"/>
              <a:t>叠加</a:t>
            </a:r>
            <a:r>
              <a:rPr lang="zh-CN" altLang="en-US" sz="2400" dirty="0"/>
              <a:t>： </a:t>
            </a:r>
            <a:r>
              <a:rPr lang="en-US" sz="2400" dirty="0"/>
              <a:t>h * (f1 + f2) = (h * f1) + (h * f2) </a:t>
            </a:r>
          </a:p>
          <a:p>
            <a:pPr lvl="1"/>
            <a:r>
              <a:rPr lang="en-US" altLang="zh-CN" sz="2400" dirty="0" err="1"/>
              <a:t>齐次</a:t>
            </a:r>
            <a:r>
              <a:rPr lang="zh-CN" altLang="en-US" sz="2400" dirty="0"/>
              <a:t>： </a:t>
            </a:r>
            <a:r>
              <a:rPr lang="en-US" sz="2400" dirty="0"/>
              <a:t>h * (k</a:t>
            </a:r>
            <a:r>
              <a:rPr lang="zh-CN" altLang="en-US" sz="2400" dirty="0"/>
              <a:t> </a:t>
            </a:r>
            <a:r>
              <a:rPr lang="en-US" sz="2400" dirty="0"/>
              <a:t>f) = k (h * f)</a:t>
            </a:r>
          </a:p>
          <a:p>
            <a:pPr lvl="2"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55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6806" t="39626" r="34940" b="53696"/>
          <a:stretch>
            <a:fillRect/>
          </a:stretch>
        </p:blipFill>
        <p:spPr bwMode="auto">
          <a:xfrm>
            <a:off x="1103313" y="5181600"/>
            <a:ext cx="23733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卷积特性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088" y="1055688"/>
            <a:ext cx="8945562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err="1"/>
              <a:t>线性移不变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 err="1"/>
              <a:t>交换律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dirty="0"/>
              <a:t>f * g = g * f</a:t>
            </a:r>
          </a:p>
          <a:p>
            <a:pPr>
              <a:spcAft>
                <a:spcPts val="600"/>
              </a:spcAft>
            </a:pPr>
            <a:r>
              <a:rPr lang="en-US" sz="2400" dirty="0" err="1"/>
              <a:t>结合律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dirty="0"/>
              <a:t>(f * g) * h = f * (g * h)</a:t>
            </a:r>
          </a:p>
          <a:p>
            <a:pPr>
              <a:spcAft>
                <a:spcPts val="600"/>
              </a:spcAft>
            </a:pPr>
            <a:r>
              <a:rPr lang="en-US" sz="2400" dirty="0" err="1"/>
              <a:t>不变</a:t>
            </a:r>
            <a:r>
              <a:rPr lang="zh-CN" altLang="en-US" sz="2400" dirty="0"/>
              <a:t>：</a:t>
            </a:r>
            <a:endParaRPr lang="en-US" sz="2400" dirty="0"/>
          </a:p>
          <a:p>
            <a:pPr lvl="1">
              <a:spcAft>
                <a:spcPts val="600"/>
              </a:spcAft>
              <a:buFontTx/>
              <a:buNone/>
            </a:pPr>
            <a:r>
              <a:rPr lang="en-US" altLang="zh-CN" sz="2400" dirty="0" err="1"/>
              <a:t>单位脉冲</a:t>
            </a:r>
            <a:r>
              <a:rPr lang="en-US" altLang="zh-CN" sz="2400" dirty="0"/>
              <a:t> </a:t>
            </a:r>
            <a:r>
              <a:rPr lang="en-US" sz="2400" dirty="0"/>
              <a:t>e = […, 0, 0, 1, 0, 0, …].  f * e = f</a:t>
            </a:r>
          </a:p>
          <a:p>
            <a:pPr>
              <a:spcAft>
                <a:spcPts val="600"/>
              </a:spcAft>
            </a:pPr>
            <a:r>
              <a:rPr lang="en-US" sz="2400" dirty="0" err="1"/>
              <a:t>微分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234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可分离</a:t>
            </a:r>
            <a:endParaRPr 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某些情况下，滤波器是可分离的，可以分为两步：</a:t>
            </a:r>
            <a:endParaRPr lang="en-US" sz="2400" dirty="0"/>
          </a:p>
          <a:p>
            <a:pPr lvl="1" eaLnBrk="1" hangingPunct="1"/>
            <a:r>
              <a:rPr lang="zh-CN" altLang="en-US" sz="2400" dirty="0"/>
              <a:t>按行卷积</a:t>
            </a:r>
            <a:endParaRPr lang="en-US" sz="2400" dirty="0"/>
          </a:p>
          <a:p>
            <a:pPr lvl="1" eaLnBrk="1" hangingPunct="1"/>
            <a:r>
              <a:rPr lang="zh-CN" altLang="en-US" sz="2400" dirty="0"/>
              <a:t>按列卷积</a:t>
            </a:r>
            <a:endParaRPr lang="en-US" altLang="zh-CN" sz="2400" dirty="0"/>
          </a:p>
          <a:p>
            <a:pPr marL="457200" lvl="1" indent="0" eaLnBrk="1" hangingPunct="1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660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lang="zh-CN" altLang="en-US" dirty="0"/>
              <a:t>可分离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在某些情况下，二维滤波核是可分离的，滤波步骤可以分解为两步：</a:t>
            </a:r>
            <a:endParaRPr lang="en-US" sz="2000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34872" r="21249" b="11194"/>
          <a:stretch>
            <a:fillRect/>
          </a:stretch>
        </p:blipFill>
        <p:spPr bwMode="auto">
          <a:xfrm>
            <a:off x="685800" y="2043113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480221" y="2347188"/>
            <a:ext cx="17160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k x k </a:t>
            </a:r>
            <a:r>
              <a:rPr lang="zh-CN" altLang="en-US" sz="2000" dirty="0"/>
              <a:t>滤波核</a:t>
            </a:r>
            <a:endParaRPr lang="en-US" altLang="zh-CN" sz="2000" dirty="0"/>
          </a:p>
          <a:p>
            <a:r>
              <a:rPr lang="en-US" altLang="zh-CN" sz="2000" dirty="0" err="1"/>
              <a:t>算法复杂度</a:t>
            </a:r>
            <a:r>
              <a:rPr lang="en-US" altLang="zh-CN" sz="2000" dirty="0"/>
              <a:t>?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4950" y="6488113"/>
            <a:ext cx="247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f * (g * h) = (f * g) * h </a:t>
            </a: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701675" y="25161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3148013" y="18224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31925" y="364807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4123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0"/>
            <a:ext cx="7808912" cy="11049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中值滤波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66700" y="0"/>
          <a:ext cx="687388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2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0"/>
                        <a:ext cx="687388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mean_filt"/>
          <p:cNvPicPr>
            <a:picLocks noChangeAspect="1" noChangeArrowheads="1"/>
          </p:cNvPicPr>
          <p:nvPr/>
        </p:nvPicPr>
        <p:blipFill>
          <a:blip r:embed="rId6" cstate="print"/>
          <a:srcRect t="38373" b="30167"/>
          <a:stretch>
            <a:fillRect/>
          </a:stretch>
        </p:blipFill>
        <p:spPr bwMode="auto">
          <a:xfrm>
            <a:off x="300038" y="1676400"/>
            <a:ext cx="777557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Box 5"/>
          <p:cNvSpPr txBox="1">
            <a:spLocks noChangeArrowheads="1"/>
          </p:cNvSpPr>
          <p:nvPr/>
        </p:nvSpPr>
        <p:spPr bwMode="auto">
          <a:xfrm>
            <a:off x="14319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dirty="0"/>
              <a:t>加性高斯噪声</a:t>
            </a:r>
            <a:endParaRPr lang="en-US" sz="2000" dirty="0"/>
          </a:p>
        </p:txBody>
      </p:sp>
      <p:sp>
        <p:nvSpPr>
          <p:cNvPr id="1030" name="TextBox 6"/>
          <p:cNvSpPr txBox="1">
            <a:spLocks noChangeArrowheads="1"/>
          </p:cNvSpPr>
          <p:nvPr/>
        </p:nvSpPr>
        <p:spPr bwMode="auto">
          <a:xfrm>
            <a:off x="52292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dirty="0"/>
              <a:t>椒盐噪声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7158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中值滤波</a:t>
            </a:r>
            <a:endParaRPr lang="en-US" dirty="0"/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3" cstate="print"/>
          <a:srcRect l="37692" t="44589" r="17421" b="25266"/>
          <a:stretch>
            <a:fillRect/>
          </a:stretch>
        </p:blipFill>
        <p:spPr bwMode="auto">
          <a:xfrm>
            <a:off x="381000" y="1808163"/>
            <a:ext cx="4724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381000" y="1579563"/>
            <a:ext cx="1752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1785938"/>
            <a:ext cx="35734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移除奇异点：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    适用于</a:t>
            </a:r>
            <a:r>
              <a:rPr lang="en-US" altLang="zh-CN" sz="2400" dirty="0" err="1">
                <a:solidFill>
                  <a:srgbClr val="000000"/>
                </a:solidFill>
                <a:latin typeface="Arial" charset="0"/>
              </a:rPr>
              <a:t>脉冲</a:t>
            </a:r>
            <a:r>
              <a:rPr lang="zh-CN" altLang="en-US" sz="2400" dirty="0">
                <a:solidFill>
                  <a:srgbClr val="000000"/>
                </a:solidFill>
                <a:latin typeface="Arial" charset="0"/>
              </a:rPr>
              <a:t>，椒盐噪声</a:t>
            </a:r>
            <a:endParaRPr lang="en-US" altLang="zh-CN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中值滤波</a:t>
            </a:r>
            <a:endParaRPr lang="en-US" dirty="0"/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446088" y="1543050"/>
            <a:ext cx="77311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</a:rPr>
              <a:t>椒盐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</a:rPr>
              <a:t>噪声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3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6477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</a:rPr>
              <a:t>中值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</a:rPr>
              <a:t>滤波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03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7639050" y="6548438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M. Hebert</a:t>
            </a:r>
          </a:p>
        </p:txBody>
      </p:sp>
      <p:sp>
        <p:nvSpPr>
          <p:cNvPr id="44041" name="TextBox 9"/>
          <p:cNvSpPr txBox="1">
            <a:spLocks noChangeArrowheads="1"/>
          </p:cNvSpPr>
          <p:nvPr/>
        </p:nvSpPr>
        <p:spPr bwMode="auto">
          <a:xfrm>
            <a:off x="3038475" y="5984875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图像的某一行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90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中值滤波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zh-CN" altLang="en-US" sz="2400" dirty="0"/>
              <a:t>中值滤波具有边缘保持特性</a:t>
            </a:r>
            <a:endParaRPr lang="en-US" sz="2400" dirty="0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8540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/>
              <a:t>3.2.</a:t>
            </a:r>
            <a:r>
              <a:rPr lang="zh-CN" altLang="en-US" dirty="0"/>
              <a:t>图像基本操作</a:t>
            </a:r>
            <a:endParaRPr lang="en-US" altLang="zh-CN" dirty="0"/>
          </a:p>
          <a:p>
            <a:r>
              <a:rPr lang="en-US" altLang="zh-CN" dirty="0"/>
              <a:t>3.3.</a:t>
            </a:r>
            <a:r>
              <a:rPr lang="zh-CN" altLang="en-US" dirty="0"/>
              <a:t>滤波与卷积</a:t>
            </a:r>
            <a:endParaRPr lang="en-US" dirty="0"/>
          </a:p>
          <a:p>
            <a:r>
              <a:rPr lang="en-US" altLang="zh-CN" dirty="0">
                <a:solidFill>
                  <a:srgbClr val="00B050"/>
                </a:solidFill>
              </a:rPr>
              <a:t>3.4.</a:t>
            </a:r>
            <a:r>
              <a:rPr lang="zh-CN" altLang="en-US" dirty="0">
                <a:solidFill>
                  <a:srgbClr val="00B050"/>
                </a:solidFill>
              </a:rPr>
              <a:t>模板匹配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3.5.</a:t>
            </a:r>
            <a:r>
              <a:rPr lang="zh-CN" altLang="en-US" dirty="0"/>
              <a:t>边缘检测</a:t>
            </a:r>
            <a:endParaRPr lang="en-US" altLang="zh-CN" dirty="0"/>
          </a:p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121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3.2.</a:t>
            </a:r>
            <a:r>
              <a:rPr lang="zh-CN" altLang="en-US" dirty="0">
                <a:solidFill>
                  <a:srgbClr val="00B050"/>
                </a:solidFill>
              </a:rPr>
              <a:t>图像基本操作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3.3.</a:t>
            </a:r>
            <a:r>
              <a:rPr lang="zh-CN" altLang="en-US" dirty="0"/>
              <a:t>滤波与卷积</a:t>
            </a:r>
            <a:endParaRPr lang="en-US" dirty="0"/>
          </a:p>
          <a:p>
            <a:r>
              <a:rPr lang="en-US" altLang="zh-CN" dirty="0"/>
              <a:t>3.4.</a:t>
            </a:r>
            <a:r>
              <a:rPr lang="zh-CN" altLang="en-US" dirty="0"/>
              <a:t>模板匹配</a:t>
            </a:r>
            <a:endParaRPr lang="en-US" altLang="zh-CN" dirty="0"/>
          </a:p>
          <a:p>
            <a:r>
              <a:rPr lang="en-US" altLang="zh-CN" dirty="0"/>
              <a:t>3.5.</a:t>
            </a:r>
            <a:r>
              <a:rPr lang="zh-CN" altLang="en-US" dirty="0"/>
              <a:t>边缘检测</a:t>
            </a:r>
            <a:endParaRPr lang="en-US" altLang="zh-CN" dirty="0"/>
          </a:p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71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局部区域滤波提取特征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238250"/>
            <a:ext cx="5610225" cy="45259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前面滤波</a:t>
            </a:r>
            <a:r>
              <a:rPr lang="zh-CN" altLang="en-US" sz="2800" dirty="0"/>
              <a:t>被看成图像</a:t>
            </a:r>
            <a:r>
              <a:rPr lang="en-US" altLang="zh-CN" sz="2800" dirty="0" err="1"/>
              <a:t>去噪</a:t>
            </a:r>
            <a:r>
              <a:rPr lang="zh-CN" altLang="en-US" sz="2800" dirty="0"/>
              <a:t>的工具</a:t>
            </a:r>
            <a:endParaRPr lang="en-US" sz="2800" b="1" dirty="0"/>
          </a:p>
          <a:p>
            <a:endParaRPr lang="en-US" altLang="zh-CN" sz="2800" dirty="0"/>
          </a:p>
          <a:p>
            <a:r>
              <a:rPr lang="en-US" altLang="zh-CN" sz="2800" dirty="0" err="1"/>
              <a:t>现在</a:t>
            </a:r>
            <a:r>
              <a:rPr lang="zh-CN" altLang="en-US" sz="2800" dirty="0"/>
              <a:t>考虑滤波如何实现特征提取</a:t>
            </a:r>
            <a:endParaRPr lang="en-US" sz="2800" dirty="0"/>
          </a:p>
          <a:p>
            <a:pPr lvl="1"/>
            <a:r>
              <a:rPr lang="en-US" altLang="zh-CN" sz="2400" dirty="0" err="1"/>
              <a:t>实现原始像素</a:t>
            </a:r>
            <a:r>
              <a:rPr lang="zh-CN" altLang="en-US" sz="2400" dirty="0"/>
              <a:t>到</a:t>
            </a:r>
            <a:r>
              <a:rPr lang="en-US" altLang="zh-CN" sz="2400" dirty="0" err="1"/>
              <a:t>中间表达的映射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    从而</a:t>
            </a:r>
            <a:r>
              <a:rPr lang="en-US" altLang="zh-CN" sz="2400" dirty="0" err="1"/>
              <a:t>用于后续处理</a:t>
            </a:r>
            <a:endParaRPr lang="en-US" sz="2400" dirty="0"/>
          </a:p>
          <a:p>
            <a:pPr lvl="1"/>
            <a:r>
              <a:rPr lang="en-US" altLang="zh-CN" sz="2400" dirty="0" err="1"/>
              <a:t>目标</a:t>
            </a:r>
            <a:r>
              <a:rPr lang="zh-CN" altLang="en-US" sz="2400" dirty="0"/>
              <a:t>：从数据中去冗余，保留有用的成分</a:t>
            </a:r>
            <a:endParaRPr lang="en-US" sz="2400" dirty="0"/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 cstate="print"/>
          <a:srcRect l="11665" t="8824" r="7832" b="40440"/>
          <a:stretch>
            <a:fillRect/>
          </a:stretch>
        </p:blipFill>
        <p:spPr bwMode="auto">
          <a:xfrm>
            <a:off x="6142038" y="1238250"/>
            <a:ext cx="268446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2190" t="8824" r="7832" b="40440"/>
          <a:stretch>
            <a:fillRect/>
          </a:stretch>
        </p:blipFill>
        <p:spPr bwMode="auto">
          <a:xfrm>
            <a:off x="6142038" y="3100388"/>
            <a:ext cx="2701925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7010400" y="3779838"/>
            <a:ext cx="163513" cy="1230312"/>
          </a:xfrm>
          <a:custGeom>
            <a:avLst/>
            <a:gdLst>
              <a:gd name="T0" fmla="*/ 57150 w 163513"/>
              <a:gd name="T1" fmla="*/ 11112 h 1230312"/>
              <a:gd name="T2" fmla="*/ 133350 w 163513"/>
              <a:gd name="T3" fmla="*/ 39687 h 1230312"/>
              <a:gd name="T4" fmla="*/ 161925 w 163513"/>
              <a:gd name="T5" fmla="*/ 249237 h 1230312"/>
              <a:gd name="T6" fmla="*/ 123825 w 163513"/>
              <a:gd name="T7" fmla="*/ 706437 h 1230312"/>
              <a:gd name="T8" fmla="*/ 57150 w 163513"/>
              <a:gd name="T9" fmla="*/ 982662 h 1230312"/>
              <a:gd name="T10" fmla="*/ 0 w 163513"/>
              <a:gd name="T11" fmla="*/ 1230312 h 12303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3513"/>
              <a:gd name="T19" fmla="*/ 0 h 1230312"/>
              <a:gd name="T20" fmla="*/ 163513 w 163513"/>
              <a:gd name="T21" fmla="*/ 1230312 h 12303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3513" h="1230312">
                <a:moveTo>
                  <a:pt x="57150" y="11112"/>
                </a:moveTo>
                <a:cubicBezTo>
                  <a:pt x="86519" y="5556"/>
                  <a:pt x="115888" y="0"/>
                  <a:pt x="133350" y="39687"/>
                </a:cubicBezTo>
                <a:cubicBezTo>
                  <a:pt x="150813" y="79375"/>
                  <a:pt x="163513" y="138112"/>
                  <a:pt x="161925" y="249237"/>
                </a:cubicBezTo>
                <a:cubicBezTo>
                  <a:pt x="160338" y="360362"/>
                  <a:pt x="141288" y="584199"/>
                  <a:pt x="123825" y="706437"/>
                </a:cubicBezTo>
                <a:cubicBezTo>
                  <a:pt x="106362" y="828675"/>
                  <a:pt x="77788" y="895349"/>
                  <a:pt x="57150" y="982662"/>
                </a:cubicBezTo>
                <a:cubicBezTo>
                  <a:pt x="36512" y="1069975"/>
                  <a:pt x="18256" y="1150143"/>
                  <a:pt x="0" y="1230312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7419975" y="3152775"/>
            <a:ext cx="725488" cy="914400"/>
          </a:xfrm>
          <a:custGeom>
            <a:avLst/>
            <a:gdLst>
              <a:gd name="T0" fmla="*/ 0 w 725488"/>
              <a:gd name="T1" fmla="*/ 0 h 914400"/>
              <a:gd name="T2" fmla="*/ 152400 w 725488"/>
              <a:gd name="T3" fmla="*/ 95250 h 914400"/>
              <a:gd name="T4" fmla="*/ 428625 w 725488"/>
              <a:gd name="T5" fmla="*/ 304800 h 914400"/>
              <a:gd name="T6" fmla="*/ 619125 w 725488"/>
              <a:gd name="T7" fmla="*/ 485775 h 914400"/>
              <a:gd name="T8" fmla="*/ 714375 w 725488"/>
              <a:gd name="T9" fmla="*/ 695325 h 914400"/>
              <a:gd name="T10" fmla="*/ 685800 w 725488"/>
              <a:gd name="T11" fmla="*/ 914400 h 914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5488"/>
              <a:gd name="T19" fmla="*/ 0 h 914400"/>
              <a:gd name="T20" fmla="*/ 725488 w 725488"/>
              <a:gd name="T21" fmla="*/ 914400 h 914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5488" h="914400">
                <a:moveTo>
                  <a:pt x="0" y="0"/>
                </a:moveTo>
                <a:cubicBezTo>
                  <a:pt x="40481" y="22225"/>
                  <a:pt x="80963" y="44450"/>
                  <a:pt x="152400" y="95250"/>
                </a:cubicBezTo>
                <a:cubicBezTo>
                  <a:pt x="223837" y="146050"/>
                  <a:pt x="350838" y="239713"/>
                  <a:pt x="428625" y="304800"/>
                </a:cubicBezTo>
                <a:cubicBezTo>
                  <a:pt x="506412" y="369887"/>
                  <a:pt x="571500" y="420688"/>
                  <a:pt x="619125" y="485775"/>
                </a:cubicBezTo>
                <a:cubicBezTo>
                  <a:pt x="666750" y="550863"/>
                  <a:pt x="703262" y="623887"/>
                  <a:pt x="714375" y="695325"/>
                </a:cubicBezTo>
                <a:cubicBezTo>
                  <a:pt x="725488" y="766763"/>
                  <a:pt x="705644" y="840581"/>
                  <a:pt x="685800" y="914400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091363" y="4195763"/>
            <a:ext cx="1241425" cy="1350962"/>
          </a:xfrm>
          <a:prstGeom prst="rect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009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33413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1"/>
          </p:nvPr>
        </p:nvSpPr>
        <p:spPr>
          <a:xfrm>
            <a:off x="685800" y="1274763"/>
            <a:ext cx="7772400" cy="4821237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滤波器作为模板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滤波器可以近似看成匹配模板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altLang="zh-CN" sz="2400" dirty="0" err="1"/>
              <a:t>使用归一化相关值在场景中寻找给定的模板图案</a:t>
            </a: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altLang="zh-CN" sz="2400" dirty="0" err="1"/>
              <a:t>归一化的作用是控制相关值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绝对大小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286000"/>
            <a:ext cx="1055687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85999"/>
            <a:ext cx="10556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34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48131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场景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zh-CN" altLang="en-US" dirty="0">
                <a:solidFill>
                  <a:srgbClr val="000000"/>
                </a:solidFill>
              </a:rPr>
              <a:t>掩膜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8133" name="Picture 6" descr="toy_scene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000" y="1347788"/>
            <a:ext cx="2862263" cy="300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4" name="Picture 12" descr="toy_template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135" name="TextBox 13"/>
          <p:cNvSpPr txBox="1">
            <a:spLocks noChangeArrowheads="1"/>
          </p:cNvSpPr>
          <p:nvPr/>
        </p:nvSpPr>
        <p:spPr bwMode="auto">
          <a:xfrm>
            <a:off x="3367088" y="5254625"/>
            <a:ext cx="5038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rgbClr val="000000"/>
                </a:solidFill>
              </a:rPr>
              <a:t>示例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1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49155" name="TextBox 12"/>
          <p:cNvSpPr txBox="1">
            <a:spLocks noChangeArrowheads="1"/>
          </p:cNvSpPr>
          <p:nvPr/>
        </p:nvSpPr>
        <p:spPr bwMode="auto">
          <a:xfrm>
            <a:off x="4645025" y="3757613"/>
            <a:ext cx="3906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9156" name="Picture 6" descr="toy_template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150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57" name="Picture 7" descr="toy_detecte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1384300"/>
            <a:ext cx="4397375" cy="32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Box 8"/>
          <p:cNvSpPr txBox="1">
            <a:spLocks noChangeArrowheads="1"/>
          </p:cNvSpPr>
          <p:nvPr/>
        </p:nvSpPr>
        <p:spPr bwMode="auto">
          <a:xfrm>
            <a:off x="1176338" y="45243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检测结果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14488" y="1493838"/>
            <a:ext cx="2957512" cy="292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91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2" descr="toy_corr_map.jpg"/>
          <p:cNvPicPr>
            <a:picLocks noChangeAspect="1"/>
          </p:cNvPicPr>
          <p:nvPr/>
        </p:nvPicPr>
        <p:blipFill>
          <a:blip r:embed="rId3" cstate="print"/>
          <a:srcRect l="21431" t="16325" r="22694" b="26530"/>
          <a:stretch>
            <a:fillRect/>
          </a:stretch>
        </p:blipFill>
        <p:spPr bwMode="auto">
          <a:xfrm>
            <a:off x="4900613" y="2078038"/>
            <a:ext cx="357028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50180" name="TextBox 8"/>
          <p:cNvSpPr txBox="1">
            <a:spLocks noChangeArrowheads="1"/>
          </p:cNvSpPr>
          <p:nvPr/>
        </p:nvSpPr>
        <p:spPr bwMode="auto">
          <a:xfrm>
            <a:off x="3730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检测模板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181" name="TextBox 10"/>
          <p:cNvSpPr txBox="1">
            <a:spLocks noChangeArrowheads="1"/>
          </p:cNvSpPr>
          <p:nvPr/>
        </p:nvSpPr>
        <p:spPr bwMode="auto">
          <a:xfrm>
            <a:off x="47545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相关能量图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0182" name="Picture 6" descr="toy_detecte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4450" y="1749425"/>
            <a:ext cx="4397375" cy="32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58825" y="1858963"/>
            <a:ext cx="2957513" cy="292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53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pic>
        <p:nvPicPr>
          <p:cNvPr id="51203" name="Content Placeholder 3" descr="waldotempla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37413" y="2735263"/>
            <a:ext cx="517525" cy="1131887"/>
          </a:xfrm>
        </p:spPr>
      </p:pic>
      <p:pic>
        <p:nvPicPr>
          <p:cNvPr id="51204" name="Picture 7" descr="wald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163" y="1019175"/>
            <a:ext cx="54768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8"/>
          <p:cNvSpPr txBox="1">
            <a:spLocks noChangeArrowheads="1"/>
          </p:cNvSpPr>
          <p:nvPr/>
        </p:nvSpPr>
        <p:spPr bwMode="auto">
          <a:xfrm>
            <a:off x="1431925" y="6350000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图片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206" name="TextBox 9"/>
          <p:cNvSpPr txBox="1">
            <a:spLocks noChangeArrowheads="1"/>
          </p:cNvSpPr>
          <p:nvPr/>
        </p:nvSpPr>
        <p:spPr bwMode="auto">
          <a:xfrm>
            <a:off x="5557838" y="39401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02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pic>
        <p:nvPicPr>
          <p:cNvPr id="51203" name="Content Placeholder 3" descr="waldotempla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237413" y="2735263"/>
            <a:ext cx="517525" cy="1131887"/>
          </a:xfrm>
        </p:spPr>
      </p:pic>
      <p:pic>
        <p:nvPicPr>
          <p:cNvPr id="51204" name="Picture 7" descr="wald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163" y="1019175"/>
            <a:ext cx="54768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8"/>
          <p:cNvSpPr txBox="1">
            <a:spLocks noChangeArrowheads="1"/>
          </p:cNvSpPr>
          <p:nvPr/>
        </p:nvSpPr>
        <p:spPr bwMode="auto">
          <a:xfrm>
            <a:off x="1431925" y="6350000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结果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206" name="TextBox 9"/>
          <p:cNvSpPr txBox="1">
            <a:spLocks noChangeArrowheads="1"/>
          </p:cNvSpPr>
          <p:nvPr/>
        </p:nvSpPr>
        <p:spPr bwMode="auto">
          <a:xfrm>
            <a:off x="5557838" y="394017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7" descr="waldo_corr.jpg"/>
          <p:cNvPicPr preferRelativeResize="0">
            <a:picLocks/>
          </p:cNvPicPr>
          <p:nvPr/>
        </p:nvPicPr>
        <p:blipFill>
          <a:blip r:embed="rId5" cstate="print"/>
          <a:srcRect l="14362" t="11720" r="11150" b="13573"/>
          <a:stretch>
            <a:fillRect/>
          </a:stretch>
        </p:blipFill>
        <p:spPr bwMode="auto">
          <a:xfrm>
            <a:off x="685800" y="990600"/>
            <a:ext cx="5486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5628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waldo_found.jpg"/>
          <p:cNvPicPr>
            <a:picLocks noChangeAspect="1"/>
          </p:cNvPicPr>
          <p:nvPr/>
        </p:nvPicPr>
        <p:blipFill>
          <a:blip r:embed="rId3" cstate="print"/>
          <a:srcRect l="15173" t="3728" r="14948" b="6827"/>
          <a:stretch>
            <a:fillRect/>
          </a:stretch>
        </p:blipFill>
        <p:spPr bwMode="auto">
          <a:xfrm>
            <a:off x="555625" y="1712913"/>
            <a:ext cx="3651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3730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检测模板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3253" name="Picture 7" descr="waldo_corr.jpg"/>
          <p:cNvPicPr preferRelativeResize="0">
            <a:picLocks/>
          </p:cNvPicPr>
          <p:nvPr/>
        </p:nvPicPr>
        <p:blipFill>
          <a:blip r:embed="rId4" cstate="print"/>
          <a:srcRect l="14362" t="11720" r="11150" b="13573"/>
          <a:stretch>
            <a:fillRect/>
          </a:stretch>
        </p:blipFill>
        <p:spPr bwMode="auto">
          <a:xfrm>
            <a:off x="4754563" y="1716088"/>
            <a:ext cx="3648075" cy="350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TextBox 10"/>
          <p:cNvSpPr txBox="1">
            <a:spLocks noChangeArrowheads="1"/>
          </p:cNvSpPr>
          <p:nvPr/>
        </p:nvSpPr>
        <p:spPr bwMode="auto">
          <a:xfrm>
            <a:off x="4754563" y="5218113"/>
            <a:ext cx="3906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相关映射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26238" y="2555875"/>
            <a:ext cx="365125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11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54275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图片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276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4277" name="Picture 10" descr="car_scen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4950" y="2479675"/>
            <a:ext cx="2857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11" descr="car_templat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63" y="3027363"/>
            <a:ext cx="1724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Box 12"/>
          <p:cNvSpPr txBox="1">
            <a:spLocks noChangeArrowheads="1"/>
          </p:cNvSpPr>
          <p:nvPr/>
        </p:nvSpPr>
        <p:spPr bwMode="auto">
          <a:xfrm>
            <a:off x="1066800" y="4957763"/>
            <a:ext cx="76311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0" dirty="0">
                <a:solidFill>
                  <a:srgbClr val="000000"/>
                </a:solidFill>
              </a:rPr>
              <a:t>如果模板和图片中的子图像大小不一致？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429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55299" name="TextBox 8"/>
          <p:cNvSpPr txBox="1">
            <a:spLocks noChangeArrowheads="1"/>
          </p:cNvSpPr>
          <p:nvPr/>
        </p:nvSpPr>
        <p:spPr bwMode="auto">
          <a:xfrm>
            <a:off x="1212850" y="452437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被检测图像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300" name="TextBox 12"/>
          <p:cNvSpPr txBox="1">
            <a:spLocks noChangeArrowheads="1"/>
          </p:cNvSpPr>
          <p:nvPr/>
        </p:nvSpPr>
        <p:spPr bwMode="auto">
          <a:xfrm>
            <a:off x="4645025" y="3757613"/>
            <a:ext cx="3906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5301" name="Picture 9" descr="car_detected.jpg"/>
          <p:cNvPicPr>
            <a:picLocks noChangeAspect="1"/>
          </p:cNvPicPr>
          <p:nvPr/>
        </p:nvPicPr>
        <p:blipFill>
          <a:blip r:embed="rId3" cstate="print"/>
          <a:srcRect l="16856" t="15393" r="16058" b="24977"/>
          <a:stretch>
            <a:fillRect/>
          </a:stretch>
        </p:blipFill>
        <p:spPr bwMode="auto">
          <a:xfrm>
            <a:off x="1431925" y="2333625"/>
            <a:ext cx="3140075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10" descr="car_templat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63" y="3027363"/>
            <a:ext cx="17240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Box 12"/>
          <p:cNvSpPr txBox="1">
            <a:spLocks noChangeArrowheads="1"/>
          </p:cNvSpPr>
          <p:nvPr/>
        </p:nvSpPr>
        <p:spPr bwMode="auto">
          <a:xfrm>
            <a:off x="1066800" y="5146675"/>
            <a:ext cx="76311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0" dirty="0">
                <a:solidFill>
                  <a:srgbClr val="000000"/>
                </a:solidFill>
              </a:rPr>
              <a:t>如果尺度、方向和表面形状基本相似，则匹配是有意义的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3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3F0CE-9323-D840-A514-4E7B541D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DDF107-7D54-FB41-A599-C97946E2A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kumimoji="1" lang="zh-CN" altLang="en-US" sz="3300" b="1" dirty="0"/>
                  <a:t>点操作</a:t>
                </a:r>
                <a:r>
                  <a:rPr kumimoji="1" lang="en-US" altLang="zh-CN" sz="3300" dirty="0"/>
                  <a:t>—</a:t>
                </a:r>
                <a:r>
                  <a:rPr kumimoji="1" lang="zh-CN" altLang="en-US" sz="3300" dirty="0"/>
                  <a:t>像素值的函数</a:t>
                </a:r>
                <a:endParaRPr kumimoji="1" lang="en-US" altLang="zh-CN" sz="3300" dirty="0"/>
              </a:p>
              <a:p>
                <a:pPr marL="0" indent="0">
                  <a:buNone/>
                </a:pPr>
                <a:r>
                  <a:rPr kumimoji="1" lang="zh-CN" altLang="en-US" sz="2800" dirty="0"/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r>
                  <a:rPr kumimoji="1" lang="zh-CN" altLang="en-US" sz="2800" dirty="0"/>
                  <a:t>          例如：</a:t>
                </a:r>
                <a:r>
                  <a:rPr kumimoji="1" lang="en-US" altLang="zh-CN" sz="2800" dirty="0"/>
                  <a:t>log,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sqrt,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threshold</a:t>
                </a:r>
              </a:p>
              <a:p>
                <a:pPr marL="0" indent="0">
                  <a:buNone/>
                </a:pPr>
                <a:endParaRPr kumimoji="1" lang="en-US" altLang="zh-CN" sz="2800" dirty="0"/>
              </a:p>
              <a:p>
                <a:r>
                  <a:rPr kumimoji="1" lang="zh-CN" altLang="en-US" sz="3300" b="1" dirty="0"/>
                  <a:t>局部区域操作</a:t>
                </a:r>
                <a:r>
                  <a:rPr kumimoji="1" lang="en-US" altLang="zh-CN" sz="3300" dirty="0"/>
                  <a:t>—</a:t>
                </a:r>
                <a:r>
                  <a:rPr kumimoji="1" lang="zh-CN" altLang="en-US" sz="3300" dirty="0"/>
                  <a:t>像素邻域的函数</a:t>
                </a:r>
                <a:endParaRPr kumimoji="1" lang="en-US" altLang="zh-CN" sz="3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kumimoji="1"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1" lang="zh-CN" alt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 marL="0" indent="0">
                  <a:buNone/>
                </a:pPr>
                <a:r>
                  <a:rPr kumimoji="1" lang="zh-CN" altLang="en-US" sz="2800" dirty="0"/>
                  <a:t>          例如：滤波，边缘检测，区域均值，区域分布</a:t>
                </a:r>
                <a:endParaRPr kumimoji="1" lang="en-US" altLang="zh-CN" sz="2800" dirty="0"/>
              </a:p>
              <a:p>
                <a:endParaRPr kumimoji="1" lang="en-US" altLang="zh-CN" dirty="0"/>
              </a:p>
              <a:p>
                <a:r>
                  <a:rPr kumimoji="1" lang="zh-CN" altLang="en-US" sz="3300" b="1" dirty="0"/>
                  <a:t>全局操作</a:t>
                </a:r>
                <a:r>
                  <a:rPr kumimoji="1" lang="en-US" altLang="zh-CN" sz="3300" dirty="0"/>
                  <a:t>—</a:t>
                </a:r>
                <a:r>
                  <a:rPr kumimoji="1" lang="zh-CN" altLang="en-US" sz="3300" dirty="0"/>
                  <a:t>整个图像的函数</a:t>
                </a:r>
                <a:endParaRPr kumimoji="1" lang="en-US" altLang="zh-CN" sz="3300" dirty="0"/>
              </a:p>
              <a:p>
                <a:pPr marL="0" indent="0">
                  <a:buNone/>
                </a:pPr>
                <a:r>
                  <a:rPr kumimoji="1" lang="zh-CN" altLang="en-US" sz="3000" dirty="0"/>
                  <a:t>         </a:t>
                </a:r>
                <a:r>
                  <a:rPr kumimoji="1" lang="zh-CN" altLang="en-US" sz="2800" dirty="0"/>
                  <a:t>例如：直方图，图像均值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DDF107-7D54-FB41-A599-C97946E2A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3081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</a:t>
            </a:r>
            <a:r>
              <a:rPr lang="zh-CN" altLang="en-US" dirty="0"/>
              <a:t>数字图像的表示</a:t>
            </a:r>
            <a:endParaRPr lang="en-US" altLang="zh-CN" dirty="0"/>
          </a:p>
          <a:p>
            <a:r>
              <a:rPr lang="en-US" altLang="zh-CN" dirty="0"/>
              <a:t>3.2.</a:t>
            </a:r>
            <a:r>
              <a:rPr lang="zh-CN" altLang="en-US" dirty="0"/>
              <a:t>图像基本操作</a:t>
            </a:r>
            <a:endParaRPr lang="en-US" altLang="zh-CN" dirty="0"/>
          </a:p>
          <a:p>
            <a:r>
              <a:rPr lang="en-US" altLang="zh-CN" dirty="0"/>
              <a:t>3.3.</a:t>
            </a:r>
            <a:r>
              <a:rPr lang="zh-CN" altLang="en-US" dirty="0"/>
              <a:t>滤波与卷积</a:t>
            </a:r>
            <a:endParaRPr lang="en-US" dirty="0"/>
          </a:p>
          <a:p>
            <a:r>
              <a:rPr lang="en-US" altLang="zh-CN" dirty="0"/>
              <a:t>3.4.</a:t>
            </a:r>
            <a:r>
              <a:rPr lang="zh-CN" altLang="en-US" dirty="0"/>
              <a:t>模板匹配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3.5.</a:t>
            </a:r>
            <a:r>
              <a:rPr lang="zh-CN" altLang="en-US" dirty="0">
                <a:solidFill>
                  <a:srgbClr val="00B050"/>
                </a:solidFill>
              </a:rPr>
              <a:t>边缘检测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3.6.</a:t>
            </a:r>
            <a:r>
              <a:rPr lang="zh-CN" altLang="en-US" dirty="0"/>
              <a:t>边缘连接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2232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>
            <a:normAutofit/>
          </a:bodyPr>
          <a:lstStyle/>
          <a:p>
            <a:r>
              <a:rPr lang="en-US" altLang="zh-CN" sz="2400" b="1" dirty="0" err="1"/>
              <a:t>目标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/>
              <a:t>              </a:t>
            </a:r>
            <a:r>
              <a:rPr lang="zh-CN" altLang="en-US" sz="2400" dirty="0"/>
              <a:t>实现图像二维矩阵至曲线、线段和轮廓的映射</a:t>
            </a:r>
            <a:endParaRPr lang="en-US" sz="2400" dirty="0"/>
          </a:p>
          <a:p>
            <a:r>
              <a:rPr lang="en-US" altLang="zh-CN" sz="2400" b="1" dirty="0" err="1"/>
              <a:t>为什么</a:t>
            </a:r>
            <a:r>
              <a:rPr lang="zh-CN" altLang="en-US" sz="2400" b="1" dirty="0"/>
              <a:t>？</a:t>
            </a:r>
            <a:endParaRPr lang="en-US" altLang="zh-CN" sz="2400" b="1" dirty="0"/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altLang="zh-CN" sz="2400" b="1" dirty="0" err="1"/>
              <a:t>思路</a:t>
            </a:r>
            <a:r>
              <a:rPr lang="zh-CN" altLang="en-US" sz="2400" b="1" dirty="0"/>
              <a:t>：</a:t>
            </a:r>
            <a:r>
              <a:rPr lang="zh-CN" altLang="en-US" sz="2400" dirty="0"/>
              <a:t>寻找强度变化剧烈像素，并进行后处理</a:t>
            </a:r>
            <a:endParaRPr lang="en-US" sz="2400" dirty="0"/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" name="Bitmap Image" r:id="rId4" imgW="2161905" imgH="2324424" progId="PBrush">
                  <p:embed/>
                </p:oleObj>
              </mc:Choice>
              <mc:Fallback>
                <p:oleObj name="Bitmap Image" r:id="rId4" imgW="2161905" imgH="2324424" progId="PBrush">
                  <p:embed/>
                  <p:pic>
                    <p:nvPicPr>
                      <p:cNvPr id="79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Figure from J. Shotton et al., PAMI 2007</a:t>
            </a:r>
          </a:p>
        </p:txBody>
      </p:sp>
    </p:spTree>
    <p:extLst>
      <p:ext uri="{BB962C8B-B14F-4D97-AF65-F5344CB8AC3E}">
        <p14:creationId xmlns:p14="http://schemas.microsoft.com/office/powerpoint/2010/main" val="37096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563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深度不连续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目标边界</a:t>
            </a:r>
            <a:endParaRPr lang="en-US" altLang="zh-CN" sz="2000" dirty="0"/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9" y="4456113"/>
            <a:ext cx="182583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表面方向变化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形状</a:t>
            </a:r>
            <a:endParaRPr lang="en-US" altLang="zh-CN" sz="2000" dirty="0"/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705600" y="3875058"/>
            <a:ext cx="13962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投射阴影</a:t>
            </a:r>
            <a:endParaRPr lang="en-US" altLang="zh-CN" sz="2000" dirty="0"/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err="1"/>
              <a:t>反射率变化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Bef>
                <a:spcPct val="50000"/>
              </a:spcBef>
            </a:pPr>
            <a:r>
              <a:rPr lang="zh-CN" altLang="en-US" sz="2000" dirty="0"/>
              <a:t>表面，纹理</a:t>
            </a:r>
            <a:endParaRPr lang="en-US" sz="2000" b="0" dirty="0"/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F6FEB4-5687-5641-B625-C429C52735A2}"/>
              </a:ext>
            </a:extLst>
          </p:cNvPr>
          <p:cNvSpPr/>
          <p:nvPr/>
        </p:nvSpPr>
        <p:spPr>
          <a:xfrm>
            <a:off x="145003" y="903465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哪些地方是边缘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61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573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4294967295"/>
          </p:nvPr>
        </p:nvSpPr>
        <p:spPr>
          <a:xfrm>
            <a:off x="4495800" y="5843588"/>
            <a:ext cx="3962400" cy="633412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400" dirty="0"/>
              <a:t>边缘看起来像陡峭的悬崖</a:t>
            </a:r>
            <a:endParaRPr lang="en-US" sz="2400" dirty="0"/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1900" y="1319213"/>
            <a:ext cx="49149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981200"/>
            <a:ext cx="3276600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7235825" y="6518275"/>
            <a:ext cx="4284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2085954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593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93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7" name="Text Box 6"/>
          <p:cNvSpPr txBox="1">
            <a:spLocks noChangeArrowheads="1"/>
          </p:cNvSpPr>
          <p:nvPr/>
        </p:nvSpPr>
        <p:spPr bwMode="auto">
          <a:xfrm>
            <a:off x="1254811" y="251460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b="0" dirty="0">
                <a:cs typeface="Arial" pitchFamily="34" charset="0"/>
              </a:rPr>
              <a:t>图像</a:t>
            </a:r>
            <a:endParaRPr lang="en-US" b="0" dirty="0">
              <a:cs typeface="Arial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0" y="2254250"/>
            <a:ext cx="2743200" cy="2725738"/>
            <a:chOff x="2016" y="1420"/>
            <a:chExt cx="1728" cy="1717"/>
          </a:xfrm>
        </p:grpSpPr>
        <p:sp>
          <p:nvSpPr>
            <p:cNvPr id="594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14" name="Text Box 11"/>
            <p:cNvSpPr txBox="1">
              <a:spLocks noChangeArrowheads="1"/>
            </p:cNvSpPr>
            <p:nvPr/>
          </p:nvSpPr>
          <p:spPr bwMode="auto">
            <a:xfrm>
              <a:off x="2474" y="1420"/>
              <a:ext cx="78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0" dirty="0">
                  <a:cs typeface="Arial" pitchFamily="34" charset="0"/>
                </a:rPr>
                <a:t>强度函数</a:t>
              </a:r>
              <a:br>
                <a:rPr lang="en-US" b="0" dirty="0">
                  <a:cs typeface="Arial" pitchFamily="34" charset="0"/>
                </a:rPr>
              </a:br>
              <a:r>
                <a:rPr lang="en-US" b="0" dirty="0">
                  <a:cs typeface="Arial" pitchFamily="34" charset="0"/>
                </a:rPr>
                <a:t>(</a:t>
              </a:r>
              <a:r>
                <a:rPr lang="zh-CN" altLang="en-US" b="0" dirty="0">
                  <a:cs typeface="Arial" pitchFamily="34" charset="0"/>
                </a:rPr>
                <a:t>沿水平线</a:t>
              </a:r>
              <a:r>
                <a:rPr lang="en-US" b="0" dirty="0"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594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594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408" name="Text Box 17"/>
            <p:cNvSpPr txBox="1">
              <a:spLocks noChangeArrowheads="1"/>
            </p:cNvSpPr>
            <p:nvPr/>
          </p:nvSpPr>
          <p:spPr bwMode="auto">
            <a:xfrm>
              <a:off x="4368" y="1593"/>
              <a:ext cx="69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0" dirty="0">
                  <a:cs typeface="Arial" pitchFamily="34" charset="0"/>
                </a:rPr>
                <a:t>一阶导数</a:t>
              </a:r>
              <a:endParaRPr lang="en-US" b="0" dirty="0">
                <a:cs typeface="Arial" pitchFamily="34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03989" y="3276602"/>
            <a:ext cx="2492380" cy="3048001"/>
            <a:chOff x="4034" y="2064"/>
            <a:chExt cx="1570" cy="1920"/>
          </a:xfrm>
        </p:grpSpPr>
        <p:sp>
          <p:nvSpPr>
            <p:cNvPr id="594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05" name="Text Box 21"/>
            <p:cNvSpPr txBox="1">
              <a:spLocks noChangeArrowheads="1"/>
            </p:cNvSpPr>
            <p:nvPr/>
          </p:nvSpPr>
          <p:spPr bwMode="auto">
            <a:xfrm>
              <a:off x="4034" y="3751"/>
              <a:ext cx="157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0" dirty="0">
                  <a:cs typeface="Arial" pitchFamily="34" charset="0"/>
                </a:rPr>
                <a:t>边缘对应导数的极值点</a:t>
              </a:r>
              <a:endParaRPr lang="en-US" b="0" dirty="0">
                <a:cs typeface="Arial" pitchFamily="34" charset="0"/>
              </a:endParaRPr>
            </a:p>
          </p:txBody>
        </p:sp>
      </p:grpSp>
      <p:sp>
        <p:nvSpPr>
          <p:cNvPr id="59401" name="TextBox 4"/>
          <p:cNvSpPr txBox="1">
            <a:spLocks noChangeArrowheads="1"/>
          </p:cNvSpPr>
          <p:nvPr/>
        </p:nvSpPr>
        <p:spPr bwMode="auto">
          <a:xfrm>
            <a:off x="7704138" y="6621463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L. Lazebnik</a:t>
            </a:r>
          </a:p>
        </p:txBody>
      </p:sp>
      <p:sp>
        <p:nvSpPr>
          <p:cNvPr id="594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dirty="0"/>
              <a:t>边缘出现在图像强度函数剧烈变化的位置</a:t>
            </a:r>
            <a:endParaRPr lang="en-US" altLang="zh-CN" sz="2800" dirty="0"/>
          </a:p>
          <a:p>
            <a:r>
              <a:rPr lang="zh-CN" altLang="en-US" sz="2800" dirty="0"/>
              <a:t>如何表示？ 导数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1119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3.5</a:t>
            </a:r>
            <a:r>
              <a:rPr lang="zh-CN" altLang="en-US" sz="4000" dirty="0"/>
              <a:t> 边缘检测</a:t>
            </a:r>
            <a:r>
              <a:rPr lang="en-US" altLang="zh-CN" sz="4000" dirty="0"/>
              <a:t>—</a:t>
            </a:r>
            <a:r>
              <a:rPr lang="zh-CN" altLang="en-US" sz="4000" dirty="0"/>
              <a:t>微分与卷积</a:t>
            </a:r>
            <a:endParaRPr lang="en-US" sz="4000" dirty="0"/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41148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zh-CN" sz="2400" dirty="0" err="1"/>
              <a:t>对二维函数f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)</a:t>
            </a:r>
            <a:r>
              <a:rPr lang="zh-CN" altLang="en-US" sz="2400" dirty="0"/>
              <a:t>，偏导数为：</a:t>
            </a: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/>
          </a:p>
          <a:p>
            <a:pPr marL="0" indent="0">
              <a:buFontTx/>
              <a:buNone/>
            </a:pPr>
            <a:r>
              <a:rPr lang="en-US" altLang="zh-CN" sz="2400" dirty="0" err="1"/>
              <a:t>对于离散数据</a:t>
            </a:r>
            <a:r>
              <a:rPr lang="zh-CN" altLang="en-US" sz="2400" dirty="0"/>
              <a:t>，我们可以近似使用有限微分：</a:t>
            </a:r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/>
            <a:endParaRPr lang="en-US" sz="2400" dirty="0"/>
          </a:p>
          <a:p>
            <a:pPr marL="0" indent="0">
              <a:buFontTx/>
              <a:buNone/>
            </a:pPr>
            <a:r>
              <a:rPr lang="en-US" altLang="zh-CN" sz="2400" dirty="0" err="1"/>
              <a:t>以上卷积对应的滤波器是什么</a:t>
            </a:r>
            <a:r>
              <a:rPr lang="zh-CN" altLang="en-US" sz="2400" dirty="0"/>
              <a:t>？</a:t>
            </a:r>
            <a:endParaRPr lang="en-US" sz="2400" dirty="0"/>
          </a:p>
        </p:txBody>
      </p:sp>
      <p:graphicFrame>
        <p:nvGraphicFramePr>
          <p:cNvPr id="307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774361"/>
              </p:ext>
            </p:extLst>
          </p:nvPr>
        </p:nvGraphicFramePr>
        <p:xfrm>
          <a:off x="1176338" y="17113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5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307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113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219200" y="3311525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6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66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11525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2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9318625" y="13843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1704975" y="583882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</a:rPr>
              <a:t>   </a:t>
            </a:r>
            <a:r>
              <a:rPr lang="zh-CN" altLang="en-US" sz="2400" dirty="0">
                <a:solidFill>
                  <a:srgbClr val="00B050"/>
                </a:solidFill>
              </a:rPr>
              <a:t>哪一幅是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方向？</a:t>
            </a:r>
            <a:endParaRPr lang="en-US" sz="2400" b="0" dirty="0">
              <a:solidFill>
                <a:srgbClr val="00B050"/>
              </a:solidFill>
            </a:endParaRPr>
          </a:p>
        </p:txBody>
      </p:sp>
      <p:pic>
        <p:nvPicPr>
          <p:cNvPr id="4104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4115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-1     1</a:t>
              </a:r>
            </a:p>
          </p:txBody>
        </p:sp>
        <p:cxnSp>
          <p:nvCxnSpPr>
            <p:cNvPr id="4116" name="Straight Connector 27"/>
            <p:cNvCxnSpPr>
              <a:cxnSpLocks noChangeShapeType="1"/>
              <a:stCxn id="4115" idx="1"/>
              <a:endCxn id="4115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1     -1</a:t>
              </a:r>
            </a:p>
          </p:txBody>
        </p:sp>
        <p:cxnSp>
          <p:nvCxnSpPr>
            <p:cNvPr id="4114" name="Straight Connector 27"/>
            <p:cNvCxnSpPr>
              <a:cxnSpLocks noChangeShapeType="1"/>
              <a:stCxn id="4113" idx="1"/>
              <a:endCxn id="411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或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411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</a:p>
          </p:txBody>
        </p:sp>
        <p:cxnSp>
          <p:nvCxnSpPr>
            <p:cNvPr id="4112" name="Straight Connector 15"/>
            <p:cNvCxnSpPr>
              <a:cxnSpLocks noChangeShapeType="1"/>
              <a:stCxn id="4111" idx="0"/>
              <a:endCxn id="4111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9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0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5FC512C-553F-E048-862D-589656FA51F6}"/>
              </a:ext>
            </a:extLst>
          </p:cNvPr>
          <p:cNvSpPr/>
          <p:nvPr/>
        </p:nvSpPr>
        <p:spPr>
          <a:xfrm>
            <a:off x="321492" y="110714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图像的偏导数</a:t>
            </a:r>
          </a:p>
        </p:txBody>
      </p:sp>
    </p:spTree>
    <p:extLst>
      <p:ext uri="{BB962C8B-B14F-4D97-AF65-F5344CB8AC3E}">
        <p14:creationId xmlns:p14="http://schemas.microsoft.com/office/powerpoint/2010/main" val="19104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组合检测子</a:t>
            </a:r>
            <a:endParaRPr lang="en-US" dirty="0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63" y="1128713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1675" y="4889500"/>
            <a:ext cx="6823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</a:rPr>
              <a:t>&gt;&gt; My = fspecial(‘sobel’);</a:t>
            </a:r>
          </a:p>
          <a:p>
            <a:r>
              <a:rPr lang="en-US">
                <a:latin typeface="Courier New" pitchFamily="49" charset="0"/>
                <a:cs typeface="Courier New" pitchFamily="49" charset="0"/>
              </a:rPr>
              <a:t>&gt;&gt; outim = imfilter(double(im), My); </a:t>
            </a:r>
          </a:p>
          <a:p>
            <a:r>
              <a:rPr lang="en-US">
                <a:latin typeface="Courier New" pitchFamily="49" charset="0"/>
                <a:cs typeface="Courier New" pitchFamily="49" charset="0"/>
              </a:rPr>
              <a:t>&gt;&gt; imagesc(outim);</a:t>
            </a:r>
          </a:p>
          <a:p>
            <a:r>
              <a:rPr lang="en-US">
                <a:latin typeface="Courier New" pitchFamily="49" charset="0"/>
                <a:cs typeface="Courier New" pitchFamily="49" charset="0"/>
              </a:rPr>
              <a:t>&gt;&gt; colormap gray;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5995988" y="4378325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805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2819400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b="0">
                    <a:latin typeface="Arial" charset="0"/>
                  </a:endParaRPr>
                </a:p>
              </p:txBody>
            </p:sp>
            <p:sp>
              <p:nvSpPr>
                <p:cNvPr id="614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61469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4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sp>
        <p:nvSpPr>
          <p:cNvPr id="614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 </a:t>
            </a:r>
            <a:r>
              <a:rPr lang="zh-CN" altLang="en-US" dirty="0"/>
              <a:t>图像梯度</a:t>
            </a:r>
            <a:endParaRPr lang="en-US" dirty="0"/>
          </a:p>
        </p:txBody>
      </p:sp>
      <p:sp>
        <p:nvSpPr>
          <p:cNvPr id="614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8077200" cy="160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zh-CN" altLang="en-US" sz="2000" dirty="0"/>
              <a:t>图像的梯度：</a:t>
            </a: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zh-CN" altLang="en-US" sz="2000" dirty="0"/>
              <a:t>梯度方向为强度变化最剧烈的方向</a:t>
            </a:r>
            <a:endParaRPr lang="en-US" sz="2000" dirty="0"/>
          </a:p>
        </p:txBody>
      </p:sp>
      <p:pic>
        <p:nvPicPr>
          <p:cNvPr id="614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13716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96" name="Rectangle 12"/>
          <p:cNvSpPr>
            <a:spLocks noChangeArrowheads="1"/>
          </p:cNvSpPr>
          <p:nvPr/>
        </p:nvSpPr>
        <p:spPr bwMode="auto">
          <a:xfrm>
            <a:off x="1066800" y="2819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b="0">
              <a:latin typeface="Arial" charset="0"/>
            </a:endParaRPr>
          </a:p>
        </p:txBody>
      </p:sp>
      <p:sp>
        <p:nvSpPr>
          <p:cNvPr id="61447" name="Line 13"/>
          <p:cNvSpPr>
            <a:spLocks noChangeShapeType="1"/>
          </p:cNvSpPr>
          <p:nvPr/>
        </p:nvSpPr>
        <p:spPr bwMode="auto">
          <a:xfrm>
            <a:off x="1219200" y="3352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Oval 14"/>
          <p:cNvSpPr>
            <a:spLocks noChangeArrowheads="1"/>
          </p:cNvSpPr>
          <p:nvPr/>
        </p:nvSpPr>
        <p:spPr bwMode="auto">
          <a:xfrm>
            <a:off x="1162050" y="3314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b="0"/>
          </a:p>
        </p:txBody>
      </p:sp>
      <p:pic>
        <p:nvPicPr>
          <p:cNvPr id="61449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894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802063" y="2819400"/>
            <a:ext cx="1882775" cy="1157288"/>
            <a:chOff x="2395" y="1776"/>
            <a:chExt cx="1186" cy="729"/>
          </a:xfrm>
        </p:grpSpPr>
        <p:pic>
          <p:nvPicPr>
            <p:cNvPr id="61462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b="0">
                <a:latin typeface="Arial" charset="0"/>
              </a:endParaRPr>
            </a:p>
          </p:txBody>
        </p:sp>
        <p:sp>
          <p:nvSpPr>
            <p:cNvPr id="614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85800" y="2819400"/>
            <a:ext cx="8077200" cy="3886200"/>
            <a:chOff x="432" y="1776"/>
            <a:chExt cx="5088" cy="2448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4152" y="1776"/>
              <a:ext cx="306" cy="321"/>
              <a:chOff x="4152" y="1776"/>
              <a:chExt cx="306" cy="321"/>
            </a:xfrm>
          </p:grpSpPr>
          <p:sp>
            <p:nvSpPr>
              <p:cNvPr id="61458" name="Line 23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59" name="Line 24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0" name="Freeform 25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pic>
            <p:nvPicPr>
              <p:cNvPr id="61461" name="Picture 26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432" y="2592"/>
              <a:ext cx="5088" cy="1632"/>
              <a:chOff x="432" y="2592"/>
              <a:chExt cx="5088" cy="1632"/>
            </a:xfrm>
          </p:grpSpPr>
          <p:sp>
            <p:nvSpPr>
              <p:cNvPr id="61455" name="Rectangle 28"/>
              <p:cNvSpPr>
                <a:spLocks noChangeArrowheads="1"/>
              </p:cNvSpPr>
              <p:nvPr/>
            </p:nvSpPr>
            <p:spPr bwMode="auto">
              <a:xfrm>
                <a:off x="432" y="2592"/>
                <a:ext cx="5088" cy="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边缘方向为梯度方向，可以表示为：</a:t>
                </a: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边缘强度为梯度幅值：</a:t>
                </a:r>
                <a:endParaRPr lang="en-US" sz="2000" b="0" dirty="0"/>
              </a:p>
            </p:txBody>
          </p:sp>
          <p:pic>
            <p:nvPicPr>
              <p:cNvPr id="61456" name="Picture 29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1269" y="2887"/>
                <a:ext cx="1762" cy="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457" name="Picture 30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248" y="3600"/>
                <a:ext cx="2336" cy="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1452" name="Text Box 31"/>
          <p:cNvSpPr txBox="1">
            <a:spLocks noChangeArrowheads="1"/>
          </p:cNvSpPr>
          <p:nvPr/>
        </p:nvSpPr>
        <p:spPr bwMode="auto">
          <a:xfrm>
            <a:off x="7239000" y="6583362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200" b="0" dirty="0"/>
              <a:t>Slide credit S. Seitz</a:t>
            </a:r>
          </a:p>
        </p:txBody>
      </p:sp>
    </p:spTree>
    <p:extLst>
      <p:ext uri="{BB962C8B-B14F-4D97-AF65-F5344CB8AC3E}">
        <p14:creationId xmlns:p14="http://schemas.microsoft.com/office/powerpoint/2010/main" val="151426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3F0CE-9323-D840-A514-4E7B541D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图像基本操作</a:t>
            </a:r>
            <a:r>
              <a:rPr kumimoji="1" lang="en-US" altLang="zh-CN" dirty="0"/>
              <a:t>—</a:t>
            </a:r>
            <a:r>
              <a:rPr kumimoji="1" lang="zh-CN" altLang="en-US" dirty="0"/>
              <a:t>点操作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DDF107-7D54-FB41-A599-C97946E2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86B3F2-0177-F045-B953-C82115815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67709"/>
            <a:ext cx="2038514" cy="2718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FDEB0F-7AB6-FC41-98DB-DCDCF359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155490"/>
            <a:ext cx="2047822" cy="2742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944E67-5E46-BC42-B1CA-976FF2661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13" y="4023165"/>
            <a:ext cx="2022280" cy="27180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4B64E7-0EDA-6748-87C8-0586F76E1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78" y="4023166"/>
            <a:ext cx="2047822" cy="2718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507F0D-9437-704A-9153-09793439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958" y="2212985"/>
            <a:ext cx="1346200" cy="6274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5C9BF4-B9A4-6747-ACB2-E4D3F7BFF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5068441"/>
            <a:ext cx="1346200" cy="6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4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噪声影响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9144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zh-CN" altLang="en-US" sz="2800" dirty="0"/>
              <a:t>考虑行或列单一方向</a:t>
            </a:r>
            <a:endParaRPr lang="en-US" sz="2800" dirty="0"/>
          </a:p>
          <a:p>
            <a:pPr lvl="1" eaLnBrk="1" hangingPunct="1"/>
            <a:r>
              <a:rPr lang="zh-CN" altLang="en-US" sz="2400" dirty="0"/>
              <a:t>图像强度函数</a:t>
            </a:r>
            <a:endParaRPr lang="en-US" sz="24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44713" y="2171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3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2171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2049463" y="4292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4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292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边缘在哪里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4299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边缘在哪里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  <a:endParaRPr lang="en-US" altLang="zh-CN" i="1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噪声影响</a:t>
            </a:r>
            <a:endParaRPr 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192338" y="914400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" name="Photo Editor Photo" r:id="rId9" imgW="6419048" imgH="5285714" progId="">
                  <p:embed/>
                </p:oleObj>
              </mc:Choice>
              <mc:Fallback>
                <p:oleObj name="Photo Editor Photo" r:id="rId9" imgW="6419048" imgH="5285714" progId="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914400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321425"/>
            <a:ext cx="3856038" cy="460375"/>
            <a:chOff x="2256" y="3982"/>
            <a:chExt cx="2429" cy="290"/>
          </a:xfrm>
        </p:grpSpPr>
        <p:pic>
          <p:nvPicPr>
            <p:cNvPr id="6154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40" y="3982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2256" y="3984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b="0" dirty="0"/>
                <a:t>寻找峰值</a:t>
              </a:r>
              <a:endParaRPr lang="en-US" b="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12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2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81213" y="911225"/>
            <a:ext cx="7772400" cy="5334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zh-CN" altLang="en-US" sz="2800" dirty="0"/>
              <a:t>卷积的微分特性</a:t>
            </a:r>
            <a:endParaRPr lang="en-US" sz="2800" i="1" dirty="0"/>
          </a:p>
        </p:txBody>
      </p:sp>
      <p:pic>
        <p:nvPicPr>
          <p:cNvPr id="7173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0" y="13970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465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高斯滤波核导数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57188" y="2009775"/>
            <a:ext cx="9388476" cy="2227263"/>
            <a:chOff x="0" y="1448"/>
            <a:chExt cx="5296" cy="1324"/>
          </a:xfrm>
        </p:grpSpPr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01" name="Equation" r:id="rId4" imgW="736560" imgH="215640" progId="Equation.3">
                    <p:embed/>
                  </p:oleObj>
                </mc:Choice>
                <mc:Fallback>
                  <p:oleObj name="Equation" r:id="rId4" imgW="736560" imgH="215640" progId="Equation.3">
                    <p:embed/>
                    <p:pic>
                      <p:nvPicPr>
                        <p:cNvPr id="819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" y="2019"/>
                          <a:ext cx="1785" cy="5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8196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02" name="Equation" r:id="rId6" imgW="723600" imgH="215640" progId="Equation.3">
                      <p:embed/>
                    </p:oleObj>
                  </mc:Choice>
                  <mc:Fallback>
                    <p:oleObj name="Equation" r:id="rId6" imgW="723600" imgH="215640" progId="Equation.3">
                      <p:embed/>
                      <p:pic>
                        <p:nvPicPr>
                          <p:cNvPr id="8196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49" y="1821"/>
                            <a:ext cx="3351" cy="9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04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sz="1600">
                    <a:solidFill>
                      <a:srgbClr val="000000"/>
                    </a:solidFill>
                  </a:rPr>
                  <a:t>   0.0030    0.0133    0.0219    0.0133    0.0030</a:t>
                </a:r>
              </a:p>
              <a:p>
                <a:pPr eaLnBrk="0" hangingPunct="0"/>
                <a:r>
                  <a:rPr lang="en-US" sz="1600">
                    <a:solidFill>
                      <a:srgbClr val="000000"/>
                    </a:solidFill>
                  </a:rPr>
                  <a:t>    0.0133    0.0596    0.0983    0.0596    0.0133</a:t>
                </a:r>
              </a:p>
              <a:p>
                <a:pPr eaLnBrk="0" hangingPunct="0"/>
                <a:r>
                  <a:rPr lang="en-US" sz="1600">
                    <a:solidFill>
                      <a:srgbClr val="000000"/>
                    </a:solidFill>
                  </a:rPr>
                  <a:t>    0.0219    0.0983    0.1621    0.0983    0.0219</a:t>
                </a:r>
              </a:p>
              <a:p>
                <a:pPr eaLnBrk="0" hangingPunct="0"/>
                <a:r>
                  <a:rPr lang="en-US" sz="1600">
                    <a:solidFill>
                      <a:srgbClr val="000000"/>
                    </a:solidFill>
                  </a:rPr>
                  <a:t>    0.0133    0.0596    0.0983    0.0596    0.0133</a:t>
                </a:r>
              </a:p>
              <a:p>
                <a:pPr eaLnBrk="0" hangingPunct="0"/>
                <a:r>
                  <a:rPr lang="en-US" sz="1600">
                    <a:solidFill>
                      <a:srgbClr val="000000"/>
                    </a:solidFill>
                  </a:rPr>
                  <a:t>    0.0030    0.0133    0.0219    0.0133    0.0030</a:t>
                </a:r>
              </a:p>
            </p:txBody>
          </p:sp>
        </p:grpSp>
        <p:sp>
          <p:nvSpPr>
            <p:cNvPr id="8202" name="Line 9"/>
            <p:cNvSpPr>
              <a:spLocks noChangeShapeType="1"/>
            </p:cNvSpPr>
            <p:nvPr/>
          </p:nvSpPr>
          <p:spPr bwMode="auto">
            <a:xfrm flipH="1">
              <a:off x="3059" y="1448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203" name="Line 10"/>
            <p:cNvSpPr>
              <a:spLocks noChangeShapeType="1"/>
            </p:cNvSpPr>
            <p:nvPr/>
          </p:nvSpPr>
          <p:spPr bwMode="auto">
            <a:xfrm>
              <a:off x="4421" y="1456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582341"/>
              </p:ext>
            </p:extLst>
          </p:nvPr>
        </p:nvGraphicFramePr>
        <p:xfrm>
          <a:off x="1752600" y="1165649"/>
          <a:ext cx="64087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3" name="Equation" r:id="rId8" imgW="1688760" imgH="203040" progId="Equation.3">
                  <p:embed/>
                </p:oleObj>
              </mc:Choice>
              <mc:Fallback>
                <p:oleObj name="Equation" r:id="rId8" imgW="1688760" imgH="203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65649"/>
                        <a:ext cx="6408738" cy="730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1288" y="4157663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3952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高斯滤波核导数</a:t>
            </a:r>
            <a:endParaRPr lang="en-US" dirty="0"/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1" name="Text Box 8"/>
          <p:cNvSpPr txBox="1">
            <a:spLocks noChangeArrowheads="1"/>
          </p:cNvSpPr>
          <p:nvPr/>
        </p:nvSpPr>
        <p:spPr bwMode="auto">
          <a:xfrm>
            <a:off x="2294937" y="3602795"/>
            <a:ext cx="1027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 dirty="0">
                <a:cs typeface="Arial" pitchFamily="34" charset="0"/>
              </a:rPr>
              <a:t>x</a:t>
            </a:r>
            <a:r>
              <a:rPr lang="en-US" sz="2400" b="0" dirty="0">
                <a:cs typeface="Arial" pitchFamily="34" charset="0"/>
              </a:rPr>
              <a:t>-</a:t>
            </a:r>
            <a:r>
              <a:rPr lang="zh-CN" altLang="en-US" sz="2400" b="0" dirty="0">
                <a:cs typeface="Arial" pitchFamily="34" charset="0"/>
              </a:rPr>
              <a:t>方向</a:t>
            </a:r>
            <a:endParaRPr lang="en-US" sz="2400" b="0" dirty="0">
              <a:cs typeface="Arial" pitchFamily="34" charset="0"/>
            </a:endParaRPr>
          </a:p>
        </p:txBody>
      </p:sp>
      <p:sp>
        <p:nvSpPr>
          <p:cNvPr id="62472" name="Text Box 9"/>
          <p:cNvSpPr txBox="1">
            <a:spLocks noChangeArrowheads="1"/>
          </p:cNvSpPr>
          <p:nvPr/>
        </p:nvSpPr>
        <p:spPr bwMode="auto">
          <a:xfrm>
            <a:off x="5846372" y="3602796"/>
            <a:ext cx="1032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0" i="1" dirty="0">
                <a:cs typeface="Arial" pitchFamily="34" charset="0"/>
              </a:rPr>
              <a:t>y</a:t>
            </a:r>
            <a:r>
              <a:rPr lang="en-US" sz="2400" b="0" dirty="0">
                <a:cs typeface="Arial" pitchFamily="34" charset="0"/>
              </a:rPr>
              <a:t>-</a:t>
            </a:r>
            <a:r>
              <a:rPr lang="zh-CN" altLang="en-US" sz="2400" b="0" dirty="0">
                <a:cs typeface="Arial" pitchFamily="34" charset="0"/>
              </a:rPr>
              <a:t>方向</a:t>
            </a:r>
            <a:endParaRPr lang="en-US" sz="2400" b="0" dirty="0">
              <a:cs typeface="Arial" pitchFamily="34" charset="0"/>
            </a:endParaRPr>
          </a:p>
        </p:txBody>
      </p:sp>
      <p:sp>
        <p:nvSpPr>
          <p:cNvPr id="62473" name="Text Box 10"/>
          <p:cNvSpPr txBox="1">
            <a:spLocks noChangeArrowheads="1"/>
          </p:cNvSpPr>
          <p:nvPr/>
        </p:nvSpPr>
        <p:spPr bwMode="auto">
          <a:xfrm>
            <a:off x="7280275" y="65532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/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27565526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—Gaussian-Laplace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考虑</a:t>
            </a:r>
            <a:r>
              <a:rPr lang="en-US" dirty="0"/>
              <a:t>  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0" name="Photo Editor Photo" r:id="rId8" imgW="6125430" imgH="4971429" progId="">
                  <p:embed/>
                </p:oleObj>
              </mc:Choice>
              <mc:Fallback>
                <p:oleObj name="Photo Editor Photo" r:id="rId8" imgW="6125430" imgH="4971429" progId="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114300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0"/>
              <a:t>Laplacian of Gaussian</a:t>
            </a:r>
          </a:p>
          <a:p>
            <a:pPr algn="ctr" eaLnBrk="0" hangingPunct="0"/>
            <a:r>
              <a:rPr lang="en-US" b="0"/>
              <a:t>operator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边缘在哪里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  <a:endParaRPr lang="en-US" altLang="zh-CN" i="1" dirty="0"/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775075" y="63246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零交叉点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1222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54551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—Gaussian-Laplace</a:t>
            </a:r>
            <a:r>
              <a:rPr lang="zh-CN" altLang="en-US" dirty="0"/>
              <a:t>检测子</a:t>
            </a:r>
            <a:endParaRPr lang="en-US" dirty="0"/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6" name="Photo Editor Photo" r:id="rId9" imgW="4133333" imgH="2905531" progId="">
                  <p:embed/>
                </p:oleObj>
              </mc:Choice>
              <mc:Fallback>
                <p:oleObj name="Photo Editor Photo" r:id="rId9" imgW="4133333" imgH="2905531" progId="">
                  <p:embed/>
                  <p:pic>
                    <p:nvPicPr>
                      <p:cNvPr id="102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7" name="Photo Editor Photo" r:id="rId11" imgW="6001588" imgH="2629267" progId="">
                  <p:embed/>
                </p:oleObj>
              </mc:Choice>
              <mc:Fallback>
                <p:oleObj name="Photo Editor Photo" r:id="rId11" imgW="6001588" imgH="2629267" progId="">
                  <p:embed/>
                  <p:pic>
                    <p:nvPicPr>
                      <p:cNvPr id="10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958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6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53000"/>
            <a:ext cx="7772400" cy="1223963"/>
            <a:chOff x="685800" y="4953000"/>
            <a:chExt cx="7772400" cy="1223963"/>
          </a:xfrm>
        </p:grpSpPr>
        <p:sp>
          <p:nvSpPr>
            <p:cNvPr id="10254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zh-CN" altLang="en-US" sz="3200" dirty="0"/>
                <a:t>       为</a:t>
              </a:r>
              <a:r>
                <a:rPr lang="en-US" altLang="zh-CN" sz="3200" dirty="0" err="1"/>
                <a:t>laplace</a:t>
              </a:r>
              <a:r>
                <a:rPr lang="zh-CN" altLang="en-US" sz="3200" dirty="0"/>
                <a:t>检测子：</a:t>
              </a:r>
              <a:endParaRPr lang="en-US" sz="3200" b="0" dirty="0"/>
            </a:p>
          </p:txBody>
        </p:sp>
        <p:pic>
          <p:nvPicPr>
            <p:cNvPr id="10255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6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0244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28" name="Photo Editor Photo" r:id="rId16" imgW="2600000" imgH="2638095" progId="">
                    <p:embed/>
                  </p:oleObj>
                </mc:Choice>
                <mc:Fallback>
                  <p:oleObj name="Photo Editor Photo" r:id="rId16" imgW="2600000" imgH="2638095" progId="">
                    <p:embed/>
                    <p:pic>
                      <p:nvPicPr>
                        <p:cNvPr id="1024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2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4284" y="1161"/>
              <a:ext cx="103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b="0" dirty="0">
                  <a:cs typeface="Arial" pitchFamily="34" charset="0"/>
                </a:rPr>
                <a:t>高斯</a:t>
              </a:r>
              <a:r>
                <a:rPr lang="en-US" altLang="zh-CN" b="0" dirty="0">
                  <a:cs typeface="Arial" pitchFamily="34" charset="0"/>
                </a:rPr>
                <a:t>-</a:t>
              </a:r>
              <a:r>
                <a:rPr lang="zh-CN" altLang="en-US" b="0" dirty="0">
                  <a:cs typeface="Arial" pitchFamily="34" charset="0"/>
                </a:rPr>
                <a:t>拉普拉斯</a:t>
              </a:r>
              <a:endParaRPr lang="en-US" b="0" dirty="0">
                <a:cs typeface="Arial" pitchFamily="34" charset="0"/>
              </a:endParaRPr>
            </a:p>
          </p:txBody>
        </p:sp>
      </p:grpSp>
      <p:sp>
        <p:nvSpPr>
          <p:cNvPr id="10249" name="Text Box 14"/>
          <p:cNvSpPr txBox="1">
            <a:spLocks noChangeArrowheads="1"/>
          </p:cNvSpPr>
          <p:nvPr/>
        </p:nvSpPr>
        <p:spPr bwMode="auto">
          <a:xfrm>
            <a:off x="1193339" y="3214688"/>
            <a:ext cx="88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b="0" dirty="0">
                <a:cs typeface="Arial" pitchFamily="34" charset="0"/>
              </a:rPr>
              <a:t>高斯核</a:t>
            </a:r>
            <a:endParaRPr lang="en-US" b="0" dirty="0">
              <a:cs typeface="Arial" pitchFamily="34" charset="0"/>
            </a:endParaRPr>
          </a:p>
        </p:txBody>
      </p:sp>
      <p:sp>
        <p:nvSpPr>
          <p:cNvPr id="10250" name="Text Box 15"/>
          <p:cNvSpPr txBox="1">
            <a:spLocks noChangeArrowheads="1"/>
          </p:cNvSpPr>
          <p:nvPr/>
        </p:nvSpPr>
        <p:spPr bwMode="auto">
          <a:xfrm>
            <a:off x="3937514" y="3214688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b="0" dirty="0">
                <a:cs typeface="Arial" pitchFamily="34" charset="0"/>
              </a:rPr>
              <a:t>高斯核导数</a:t>
            </a:r>
            <a:endParaRPr lang="en-US" b="0" dirty="0">
              <a:cs typeface="Arial" pitchFamily="34" charset="0"/>
            </a:endParaRPr>
          </a:p>
        </p:txBody>
      </p:sp>
      <p:pic>
        <p:nvPicPr>
          <p:cNvPr id="10251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69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3000" dirty="0"/>
              <a:t>检测子特性</a:t>
            </a:r>
            <a:endParaRPr lang="en-US" sz="3000" u="sng" dirty="0"/>
          </a:p>
          <a:p>
            <a:r>
              <a:rPr lang="en-US" altLang="zh-CN" sz="2800" u="sng" dirty="0" err="1"/>
              <a:t>平滑</a:t>
            </a:r>
            <a:endParaRPr lang="en-US" sz="2800" u="sng" dirty="0"/>
          </a:p>
          <a:p>
            <a:pPr lvl="1"/>
            <a:r>
              <a:rPr lang="en-US" altLang="zh-CN" sz="2000" dirty="0" err="1"/>
              <a:t>值为正</a:t>
            </a:r>
            <a:endParaRPr lang="en-US" sz="2000" dirty="0"/>
          </a:p>
          <a:p>
            <a:pPr lvl="1"/>
            <a:r>
              <a:rPr lang="en-US" altLang="zh-CN" sz="2000" dirty="0"/>
              <a:t>和为1</a:t>
            </a:r>
            <a:endParaRPr lang="en-US" sz="2000" dirty="0"/>
          </a:p>
          <a:p>
            <a:pPr lvl="1"/>
            <a:r>
              <a:rPr lang="en-US" altLang="zh-CN" sz="2000" dirty="0" err="1"/>
              <a:t>平滑程度正比于掩膜大小</a:t>
            </a:r>
            <a:endParaRPr lang="en-US" sz="2000" dirty="0"/>
          </a:p>
          <a:p>
            <a:pPr lvl="1"/>
            <a:r>
              <a:rPr lang="en-US" altLang="zh-CN" sz="2000" dirty="0" err="1"/>
              <a:t>减少高频成分</a:t>
            </a:r>
            <a:endParaRPr lang="en-US" sz="2000" dirty="0"/>
          </a:p>
          <a:p>
            <a:pPr eaLnBrk="1" hangingPunct="1">
              <a:buFontTx/>
              <a:buNone/>
            </a:pPr>
            <a:endParaRPr lang="en-US" sz="800" dirty="0"/>
          </a:p>
          <a:p>
            <a:r>
              <a:rPr lang="en-US" altLang="zh-CN" sz="2800" u="sng" dirty="0" err="1"/>
              <a:t>导数</a:t>
            </a:r>
            <a:endParaRPr lang="en-US" sz="2800" u="sng" dirty="0"/>
          </a:p>
          <a:p>
            <a:pPr lvl="1"/>
            <a:r>
              <a:rPr lang="en-US" altLang="zh-CN" sz="2000" dirty="0" err="1"/>
              <a:t>相反符号以便在边缘处获得高响应值</a:t>
            </a:r>
            <a:endParaRPr lang="en-US" altLang="zh-CN" sz="2000" dirty="0"/>
          </a:p>
          <a:p>
            <a:pPr lvl="1"/>
            <a:r>
              <a:rPr lang="en-US" altLang="zh-CN" sz="2000" dirty="0"/>
              <a:t>和为0</a:t>
            </a:r>
            <a:endParaRPr lang="en-US" sz="2000" dirty="0"/>
          </a:p>
          <a:p>
            <a:pPr lvl="1"/>
            <a:r>
              <a:rPr lang="en-US" altLang="zh-CN" sz="2000" dirty="0" err="1"/>
              <a:t>边缘点值大</a:t>
            </a:r>
            <a:endParaRPr lang="en-US" sz="2000" dirty="0"/>
          </a:p>
          <a:p>
            <a:pPr lvl="1" eaLnBrk="1" hangingPunct="1"/>
            <a:endParaRPr lang="en-US" sz="800" dirty="0"/>
          </a:p>
          <a:p>
            <a:r>
              <a:rPr lang="en-US" altLang="zh-CN" sz="2800" u="sng" dirty="0" err="1">
                <a:solidFill>
                  <a:srgbClr val="000000"/>
                </a:solidFill>
              </a:rPr>
              <a:t>模板</a:t>
            </a:r>
            <a:r>
              <a:rPr lang="zh-CN" altLang="en-US" sz="2800" u="sng" dirty="0">
                <a:solidFill>
                  <a:srgbClr val="000000"/>
                </a:solidFill>
              </a:rPr>
              <a:t>匹配</a:t>
            </a:r>
            <a:endParaRPr lang="en-US" sz="2800" u="sng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en-US" altLang="zh-CN" sz="2000" dirty="0" err="1">
                <a:solidFill>
                  <a:srgbClr val="000000"/>
                </a:solidFill>
              </a:rPr>
              <a:t>在模板相似区域响应值高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en-US" altLang="zh-CN" sz="2000" dirty="0" err="1">
                <a:solidFill>
                  <a:srgbClr val="000000"/>
                </a:solidFill>
              </a:rPr>
              <a:t>相关计算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梯度</a:t>
            </a:r>
            <a:r>
              <a:rPr lang="en-US" dirty="0"/>
              <a:t> -&gt; </a:t>
            </a:r>
            <a:r>
              <a:rPr lang="zh-CN" altLang="en-US" dirty="0"/>
              <a:t>边缘</a:t>
            </a:r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7525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800" dirty="0" err="1"/>
              <a:t>基本边缘检测步骤</a:t>
            </a:r>
            <a:r>
              <a:rPr lang="zh-CN" altLang="en-US" sz="2800" dirty="0"/>
              <a:t>：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800" dirty="0"/>
              <a:t>1. </a:t>
            </a:r>
            <a:r>
              <a:rPr lang="en-US" altLang="zh-CN" sz="2800" dirty="0" err="1"/>
              <a:t>平滑</a:t>
            </a:r>
            <a:r>
              <a:rPr lang="zh-CN" altLang="en-US" sz="2800" dirty="0"/>
              <a:t>：抑制噪声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800" dirty="0"/>
              <a:t>2. </a:t>
            </a:r>
            <a:r>
              <a:rPr lang="en-US" altLang="zh-CN" sz="2800" dirty="0" err="1"/>
              <a:t>边缘增强</a:t>
            </a:r>
            <a:r>
              <a:rPr lang="zh-CN" altLang="en-US" sz="2800" dirty="0"/>
              <a:t>：检测子滤波</a:t>
            </a:r>
            <a:endParaRPr lang="en-US" sz="2800" dirty="0"/>
          </a:p>
          <a:p>
            <a:pPr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800" dirty="0"/>
              <a:t>3. </a:t>
            </a:r>
            <a:r>
              <a:rPr lang="en-US" altLang="zh-CN" sz="2800" dirty="0" err="1"/>
              <a:t>边缘定位</a:t>
            </a:r>
            <a:endParaRPr lang="en-US" sz="2800" dirty="0"/>
          </a:p>
          <a:p>
            <a:pPr marL="514350" lvl="1" indent="-5715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dirty="0" err="1"/>
              <a:t>确定局部极值</a:t>
            </a:r>
            <a:endParaRPr lang="en-US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altLang="zh-CN" sz="2800" dirty="0" err="1"/>
              <a:t>阈值</a:t>
            </a:r>
            <a:r>
              <a:rPr lang="zh-CN" altLang="en-US" sz="2800" dirty="0"/>
              <a:t>，细化</a:t>
            </a:r>
            <a:endParaRPr lang="en-US" sz="2800" dirty="0"/>
          </a:p>
        </p:txBody>
      </p:sp>
      <p:pic>
        <p:nvPicPr>
          <p:cNvPr id="645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0" y="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1363" y="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787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kumimoji="1" lang="zh-CN" altLang="en-US" sz="4000" dirty="0"/>
              <a:t>高斯滤波核参数</a:t>
            </a:r>
            <a:endParaRPr lang="en-US" sz="4000" dirty="0"/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2800" b="0" dirty="0">
                <a:solidFill>
                  <a:srgbClr val="000000"/>
                </a:solidFill>
              </a:rPr>
              <a:t>高斯滤波核参数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el-GR" sz="2800" b="0" dirty="0">
                <a:solidFill>
                  <a:srgbClr val="000000"/>
                </a:solidFill>
              </a:rPr>
              <a:t>σ</a:t>
            </a:r>
            <a:r>
              <a:rPr lang="en-US" sz="2800" b="0" dirty="0">
                <a:solidFill>
                  <a:srgbClr val="000000"/>
                </a:solidFill>
              </a:rPr>
              <a:t> </a:t>
            </a:r>
            <a:r>
              <a:rPr lang="zh-CN" altLang="en-US" sz="2800" b="0" dirty="0">
                <a:solidFill>
                  <a:srgbClr val="000000"/>
                </a:solidFill>
              </a:rPr>
              <a:t>的影响</a:t>
            </a:r>
            <a:r>
              <a:rPr lang="zh-CN" altLang="en-US" sz="2800" dirty="0">
                <a:solidFill>
                  <a:srgbClr val="000000"/>
                </a:solidFill>
              </a:rPr>
              <a:t>：控制平滑程度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62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5290</Words>
  <Application>Microsoft Macintosh PowerPoint</Application>
  <PresentationFormat>全屏显示(4:3)</PresentationFormat>
  <Paragraphs>2437</Paragraphs>
  <Slides>146</Slides>
  <Notes>115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146</vt:i4>
      </vt:variant>
    </vt:vector>
  </HeadingPairs>
  <TitlesOfParts>
    <vt:vector size="162" baseType="lpstr">
      <vt:lpstr>楷体</vt:lpstr>
      <vt:lpstr>Myriad Roman</vt:lpstr>
      <vt:lpstr>Arial</vt:lpstr>
      <vt:lpstr>Calibri</vt:lpstr>
      <vt:lpstr>Cambria Math</vt:lpstr>
      <vt:lpstr>Courier New</vt:lpstr>
      <vt:lpstr>Helvetica</vt:lpstr>
      <vt:lpstr>Lucida Sans</vt:lpstr>
      <vt:lpstr>Monotype Sorts</vt:lpstr>
      <vt:lpstr>Tahoma</vt:lpstr>
      <vt:lpstr>Times</vt:lpstr>
      <vt:lpstr>Times New Roman</vt:lpstr>
      <vt:lpstr>Office Theme</vt:lpstr>
      <vt:lpstr>Equation</vt:lpstr>
      <vt:lpstr>Photo Editor Photo</vt:lpstr>
      <vt:lpstr>Bitmap Image</vt:lpstr>
      <vt:lpstr>计算机视觉 第03章 图像滤波与边缘检测</vt:lpstr>
      <vt:lpstr>本章内容</vt:lpstr>
      <vt:lpstr>3.1.数字图像的表示</vt:lpstr>
      <vt:lpstr>3.1.数字图像的表示</vt:lpstr>
      <vt:lpstr>PowerPoint 演示文稿</vt:lpstr>
      <vt:lpstr>3.1.数字图像的表示</vt:lpstr>
      <vt:lpstr>本章内容</vt:lpstr>
      <vt:lpstr>3.2 图像基本操作</vt:lpstr>
      <vt:lpstr>3.2 图像基本操作—点操作</vt:lpstr>
      <vt:lpstr>3.2 图像基本操作—全局</vt:lpstr>
      <vt:lpstr>3.2 图像基本操作—全局</vt:lpstr>
      <vt:lpstr>3.2 图像基本操作—全局</vt:lpstr>
      <vt:lpstr>3.2 图像基本操作—比较</vt:lpstr>
      <vt:lpstr>本章内容</vt:lpstr>
      <vt:lpstr>3.3 图像滤波</vt:lpstr>
      <vt:lpstr>3.3 图像滤波</vt:lpstr>
      <vt:lpstr>3.3 图像滤波—高斯噪声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图像滤波</vt:lpstr>
      <vt:lpstr>3.3 图像滤波</vt:lpstr>
      <vt:lpstr>3.3 图像滤波</vt:lpstr>
      <vt:lpstr>3.3 图像滤波</vt:lpstr>
      <vt:lpstr>3.3 图像滤波</vt:lpstr>
      <vt:lpstr>3.3 图像滤波—滑动平均</vt:lpstr>
      <vt:lpstr>3.3 图像滤波—滑动平均</vt:lpstr>
      <vt:lpstr>3.3 图像滤波—滑动平均</vt:lpstr>
      <vt:lpstr>3.3 图像滤波—滑动平均</vt:lpstr>
      <vt:lpstr>3.3 图像滤波—滑动平均</vt:lpstr>
      <vt:lpstr>3.3 图像滤波—滑动平均</vt:lpstr>
      <vt:lpstr>3.3 图像滤波—相关</vt:lpstr>
      <vt:lpstr>3.3 图像滤波—相关</vt:lpstr>
      <vt:lpstr>3.3 图像滤波</vt:lpstr>
      <vt:lpstr>3.3 图像滤波 </vt:lpstr>
      <vt:lpstr>3.3 图像滤波—高斯滤波</vt:lpstr>
      <vt:lpstr>3.3 图像滤波—高斯滤波</vt:lpstr>
      <vt:lpstr>3.3 图像滤波—高斯滤波</vt:lpstr>
      <vt:lpstr>3.3 图像滤波—高斯滤波</vt:lpstr>
      <vt:lpstr>Matlab</vt:lpstr>
      <vt:lpstr>PowerPoint 演示文稿</vt:lpstr>
      <vt:lpstr>3.3 图像滤波—边界处理</vt:lpstr>
      <vt:lpstr>3.3 图像滤波—边界处理</vt:lpstr>
      <vt:lpstr>3.3 图像滤波—边界处理</vt:lpstr>
      <vt:lpstr>3.3 图像滤波—卷积</vt:lpstr>
      <vt:lpstr>3.3 图像滤波—卷积</vt:lpstr>
      <vt:lpstr>3.3 图像滤波—卷积 VS 相关</vt:lpstr>
      <vt:lpstr>3.3 图像滤波—高斯滤波</vt:lpstr>
      <vt:lpstr>3.3 图像滤波-练习</vt:lpstr>
      <vt:lpstr>3.3 图像滤波—脉冲滤波</vt:lpstr>
      <vt:lpstr>3.3 图像滤波—脉冲滤波</vt:lpstr>
      <vt:lpstr>3.3 图像滤波—移位滤波</vt:lpstr>
      <vt:lpstr>3.3 图像滤波—移位滤波</vt:lpstr>
      <vt:lpstr>3.3 图像滤波—均值滤波</vt:lpstr>
      <vt:lpstr>3.3 图像滤波—均值滤波</vt:lpstr>
      <vt:lpstr>3.3 图像滤波—锐化滤波</vt:lpstr>
      <vt:lpstr>3.3 图像滤波—锐化滤波</vt:lpstr>
      <vt:lpstr>3.3 图像滤波—锐化滤波</vt:lpstr>
      <vt:lpstr>3.3 图像滤波— 线性移不变</vt:lpstr>
      <vt:lpstr>3.3 图像滤波—卷积特性</vt:lpstr>
      <vt:lpstr>3.3 图像滤波—可分离</vt:lpstr>
      <vt:lpstr>3.3 图像滤波—可分离</vt:lpstr>
      <vt:lpstr>3.3 图像滤波—中值滤波</vt:lpstr>
      <vt:lpstr>3.3 图像滤波—中值滤波</vt:lpstr>
      <vt:lpstr>3.3 图像滤波—中值滤波</vt:lpstr>
      <vt:lpstr>3.3 图像滤波—中值滤波</vt:lpstr>
      <vt:lpstr>本章内容</vt:lpstr>
      <vt:lpstr>局部区域滤波提取特征</vt:lpstr>
      <vt:lpstr>3.4 模板匹配</vt:lpstr>
      <vt:lpstr>3.4 模板匹配</vt:lpstr>
      <vt:lpstr>3.4 模板匹配</vt:lpstr>
      <vt:lpstr>3.4 模板匹配</vt:lpstr>
      <vt:lpstr>3.4 模板匹配</vt:lpstr>
      <vt:lpstr>3.4 模板匹配</vt:lpstr>
      <vt:lpstr>3.4 模板匹配</vt:lpstr>
      <vt:lpstr>3.4 模板匹配</vt:lpstr>
      <vt:lpstr>3.4 模板匹配</vt:lpstr>
      <vt:lpstr>本章内容</vt:lpstr>
      <vt:lpstr>3.5 边缘检测</vt:lpstr>
      <vt:lpstr>3.5 边缘检测</vt:lpstr>
      <vt:lpstr>3.5 边缘检测</vt:lpstr>
      <vt:lpstr>3.5 边缘检测</vt:lpstr>
      <vt:lpstr>3.5 边缘检测</vt:lpstr>
      <vt:lpstr>3.5 边缘检测—微分与卷积</vt:lpstr>
      <vt:lpstr>3.5 边缘检测</vt:lpstr>
      <vt:lpstr>3.5 边缘检测—组合检测子</vt:lpstr>
      <vt:lpstr>3.5 边缘检测— 图像梯度</vt:lpstr>
      <vt:lpstr>3.5 边缘检测—噪声影响</vt:lpstr>
      <vt:lpstr>3.5 边缘检测—噪声影响</vt:lpstr>
      <vt:lpstr>3.5 边缘检测</vt:lpstr>
      <vt:lpstr>3.5 边缘检测—高斯滤波核导数</vt:lpstr>
      <vt:lpstr>3.5 边缘检测—高斯滤波核导数</vt:lpstr>
      <vt:lpstr>3.5 边缘检测—Gaussian-Laplace检测子</vt:lpstr>
      <vt:lpstr>3.5 边缘检测—Gaussian-Laplace检测子</vt:lpstr>
      <vt:lpstr>3.5 边缘检测 </vt:lpstr>
      <vt:lpstr>梯度 -&gt; 边缘</vt:lpstr>
      <vt:lpstr>高斯滤波核参数</vt:lpstr>
      <vt:lpstr> σ 对梯度的影响</vt:lpstr>
      <vt:lpstr>如何选择尺度参数？</vt:lpstr>
      <vt:lpstr>阈值分割</vt:lpstr>
      <vt:lpstr>原始图像</vt:lpstr>
      <vt:lpstr>PowerPoint 演示文稿</vt:lpstr>
      <vt:lpstr>对幅度使用低阈值阈值分割</vt:lpstr>
      <vt:lpstr>使用高阈值阈值分割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边缘检测—Canny检测子</vt:lpstr>
      <vt:lpstr>3.5 边缘检测—性能评估</vt:lpstr>
      <vt:lpstr>3.5 边缘检测—性能评估</vt:lpstr>
      <vt:lpstr>3.5 边缘检测—性能评估</vt:lpstr>
      <vt:lpstr>边界 vs. 边缘</vt:lpstr>
      <vt:lpstr>边缘检测仅仅是开始…</vt:lpstr>
      <vt:lpstr>本章内容</vt:lpstr>
      <vt:lpstr>3.6.边缘连接</vt:lpstr>
      <vt:lpstr>3.6.边缘连接</vt:lpstr>
      <vt:lpstr>3.6.边缘连接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3.6.边缘连接—边缘分组</vt:lpstr>
      <vt:lpstr>3.6.边缘连接—边缘表示</vt:lpstr>
      <vt:lpstr>3.6.边缘连接—边缘表示</vt:lpstr>
      <vt:lpstr>3.6.边缘连接—边缘表示</vt:lpstr>
      <vt:lpstr>3.6.边缘连接—边缘表示</vt:lpstr>
      <vt:lpstr>3.6.边缘连接—边缘表示</vt:lpstr>
      <vt:lpstr>3.6.边缘连接—边缘表示</vt:lpstr>
      <vt:lpstr>3.6.边缘连接—边缘表示</vt:lpstr>
      <vt:lpstr>3.6.边缘连接—边缘表示</vt:lpstr>
      <vt:lpstr>3.6.边缘连接—边缘表示</vt:lpstr>
      <vt:lpstr>本章小结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887</cp:revision>
  <dcterms:created xsi:type="dcterms:W3CDTF">2009-09-01T01:33:15Z</dcterms:created>
  <dcterms:modified xsi:type="dcterms:W3CDTF">2022-10-31T17:54:35Z</dcterms:modified>
</cp:coreProperties>
</file>